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18"/>
  </p:notesMasterIdLst>
  <p:sldIdLst>
    <p:sldId id="256" r:id="rId2"/>
    <p:sldId id="333" r:id="rId3"/>
    <p:sldId id="334" r:id="rId4"/>
    <p:sldId id="332" r:id="rId5"/>
    <p:sldId id="331" r:id="rId6"/>
    <p:sldId id="338" r:id="rId7"/>
    <p:sldId id="359" r:id="rId8"/>
    <p:sldId id="341" r:id="rId9"/>
    <p:sldId id="363" r:id="rId10"/>
    <p:sldId id="350" r:id="rId11"/>
    <p:sldId id="351" r:id="rId12"/>
    <p:sldId id="353" r:id="rId13"/>
    <p:sldId id="356" r:id="rId14"/>
    <p:sldId id="355" r:id="rId15"/>
    <p:sldId id="358" r:id="rId16"/>
    <p:sldId id="34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6" d="100"/>
          <a:sy n="76" d="100"/>
        </p:scale>
        <p:origin x="7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BB0929-3679-4E77-BA08-F8A3DBE46C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BBA1E2-FF26-4D55-9ED2-747E9D6A79AE}">
      <dgm:prSet/>
      <dgm:spPr/>
      <dgm:t>
        <a:bodyPr/>
        <a:lstStyle/>
        <a:p>
          <a:pPr algn="just">
            <a:lnSpc>
              <a:spcPct val="100000"/>
            </a:lnSpc>
          </a:pPr>
          <a:r>
            <a:rPr lang="en-US" dirty="0"/>
            <a:t>Train vehicle using Deep RL algorithms in CARLA Simulator.</a:t>
          </a:r>
        </a:p>
      </dgm:t>
    </dgm:pt>
    <dgm:pt modelId="{5993800A-792B-418A-9139-49FAAEDB6641}" type="parTrans" cxnId="{8C875850-F8FE-47E4-A493-15A7AD4AB860}">
      <dgm:prSet/>
      <dgm:spPr/>
      <dgm:t>
        <a:bodyPr/>
        <a:lstStyle/>
        <a:p>
          <a:endParaRPr lang="en-US"/>
        </a:p>
      </dgm:t>
    </dgm:pt>
    <dgm:pt modelId="{2248466A-2B79-46E1-B340-502BA4CB61F3}" type="sibTrans" cxnId="{8C875850-F8FE-47E4-A493-15A7AD4AB860}">
      <dgm:prSet phldrT="01"/>
      <dgm:spPr/>
      <dgm:t>
        <a:bodyPr/>
        <a:lstStyle/>
        <a:p>
          <a:pPr>
            <a:lnSpc>
              <a:spcPct val="100000"/>
            </a:lnSpc>
          </a:pPr>
          <a:endParaRPr lang="en-US"/>
        </a:p>
      </dgm:t>
    </dgm:pt>
    <dgm:pt modelId="{465FF00C-456F-4EFB-80A3-2953D41CEEB7}">
      <dgm:prSet/>
      <dgm:spPr/>
      <dgm:t>
        <a:bodyPr/>
        <a:lstStyle/>
        <a:p>
          <a:pPr algn="just">
            <a:lnSpc>
              <a:spcPct val="100000"/>
            </a:lnSpc>
          </a:pPr>
          <a:r>
            <a:rPr lang="en-US" dirty="0"/>
            <a:t>Is to find the most suitable Deep RL algorithm that can be used to train on days of driving. </a:t>
          </a:r>
        </a:p>
      </dgm:t>
    </dgm:pt>
    <dgm:pt modelId="{42F69CC2-1397-42E2-AE95-F85319A4C567}" type="parTrans" cxnId="{396F4E1A-BDF6-47C5-A60D-0B678A838DCB}">
      <dgm:prSet/>
      <dgm:spPr/>
      <dgm:t>
        <a:bodyPr/>
        <a:lstStyle/>
        <a:p>
          <a:endParaRPr lang="en-US"/>
        </a:p>
      </dgm:t>
    </dgm:pt>
    <dgm:pt modelId="{479FB6F1-A6DA-4914-9766-A427F57810ED}" type="sibTrans" cxnId="{396F4E1A-BDF6-47C5-A60D-0B678A838DCB}">
      <dgm:prSet phldrT="02"/>
      <dgm:spPr/>
      <dgm:t>
        <a:bodyPr/>
        <a:lstStyle/>
        <a:p>
          <a:pPr>
            <a:lnSpc>
              <a:spcPct val="100000"/>
            </a:lnSpc>
          </a:pPr>
          <a:endParaRPr lang="en-US"/>
        </a:p>
      </dgm:t>
    </dgm:pt>
    <dgm:pt modelId="{9535D59B-B2DC-4AA3-BAE4-9C5D28B348AE}">
      <dgm:prSet/>
      <dgm:spPr/>
      <dgm:t>
        <a:bodyPr/>
        <a:lstStyle/>
        <a:p>
          <a:pPr algn="just">
            <a:lnSpc>
              <a:spcPct val="100000"/>
            </a:lnSpc>
          </a:pPr>
          <a:r>
            <a:rPr lang="en-US" dirty="0"/>
            <a:t>Scene understanding (awareness) of the surrounding environment to take a successful action in winter conditions. </a:t>
          </a:r>
        </a:p>
      </dgm:t>
    </dgm:pt>
    <dgm:pt modelId="{7ACCD56C-2582-44B2-9361-7E58012B52E3}" type="parTrans" cxnId="{E830DEFF-E536-4438-B4E9-763E8384A945}">
      <dgm:prSet/>
      <dgm:spPr/>
      <dgm:t>
        <a:bodyPr/>
        <a:lstStyle/>
        <a:p>
          <a:endParaRPr lang="en-US"/>
        </a:p>
      </dgm:t>
    </dgm:pt>
    <dgm:pt modelId="{BE1832AC-49A4-4744-8984-21A269591CBB}" type="sibTrans" cxnId="{E830DEFF-E536-4438-B4E9-763E8384A945}">
      <dgm:prSet phldrT="03"/>
      <dgm:spPr/>
      <dgm:t>
        <a:bodyPr/>
        <a:lstStyle/>
        <a:p>
          <a:pPr>
            <a:lnSpc>
              <a:spcPct val="100000"/>
            </a:lnSpc>
          </a:pPr>
          <a:endParaRPr lang="en-US"/>
        </a:p>
      </dgm:t>
    </dgm:pt>
    <dgm:pt modelId="{12E04E00-5C4C-4961-B551-2F7D6BED6CED}">
      <dgm:prSet/>
      <dgm:spPr/>
      <dgm:t>
        <a:bodyPr/>
        <a:lstStyle/>
        <a:p>
          <a:pPr algn="just">
            <a:lnSpc>
              <a:spcPct val="100000"/>
            </a:lnSpc>
          </a:pPr>
          <a:r>
            <a:rPr lang="en-US" dirty="0"/>
            <a:t>Tradeoff between exploration (keep taking random  actions to gain more knowledge) and exploitation (use the gained  knowledge to take actions based on your collected experience).  </a:t>
          </a:r>
        </a:p>
      </dgm:t>
    </dgm:pt>
    <dgm:pt modelId="{65D9E8AE-2F04-4275-AC51-F26E414ED194}" type="parTrans" cxnId="{2912D68B-FF56-4676-9E6B-D8659D683663}">
      <dgm:prSet/>
      <dgm:spPr/>
      <dgm:t>
        <a:bodyPr/>
        <a:lstStyle/>
        <a:p>
          <a:endParaRPr lang="en-US"/>
        </a:p>
      </dgm:t>
    </dgm:pt>
    <dgm:pt modelId="{E42F3C01-B5A8-4D88-B01D-93561013256B}" type="sibTrans" cxnId="{2912D68B-FF56-4676-9E6B-D8659D683663}">
      <dgm:prSet phldrT="04"/>
      <dgm:spPr/>
      <dgm:t>
        <a:bodyPr/>
        <a:lstStyle/>
        <a:p>
          <a:endParaRPr lang="en-US"/>
        </a:p>
      </dgm:t>
    </dgm:pt>
    <dgm:pt modelId="{D6443699-7A7A-4036-A8D0-F71A5920EAFE}" type="pres">
      <dgm:prSet presAssocID="{F5BB0929-3679-4E77-BA08-F8A3DBE46CF4}" presName="root" presStyleCnt="0">
        <dgm:presLayoutVars>
          <dgm:dir/>
          <dgm:resizeHandles val="exact"/>
        </dgm:presLayoutVars>
      </dgm:prSet>
      <dgm:spPr/>
    </dgm:pt>
    <dgm:pt modelId="{5FDAECA3-FB46-40A0-AFF1-F1B6E2D16EB6}" type="pres">
      <dgm:prSet presAssocID="{81BBA1E2-FF26-4D55-9ED2-747E9D6A79AE}" presName="compNode" presStyleCnt="0"/>
      <dgm:spPr/>
    </dgm:pt>
    <dgm:pt modelId="{CC61D021-8894-46D3-80F3-94587242B80B}" type="pres">
      <dgm:prSet presAssocID="{81BBA1E2-FF26-4D55-9ED2-747E9D6A79AE}" presName="bgRect" presStyleLbl="bgShp" presStyleIdx="0" presStyleCnt="4" custLinFactNeighborX="-3076" custLinFactNeighborY="-10036"/>
      <dgm:spPr/>
    </dgm:pt>
    <dgm:pt modelId="{ADA4EC46-A005-464C-8ED0-792EAA23BCD3}" type="pres">
      <dgm:prSet presAssocID="{81BBA1E2-FF26-4D55-9ED2-747E9D6A79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1AF99F30-9CD6-42C7-84A1-EC016D2A972A}" type="pres">
      <dgm:prSet presAssocID="{81BBA1E2-FF26-4D55-9ED2-747E9D6A79AE}" presName="spaceRect" presStyleCnt="0"/>
      <dgm:spPr/>
    </dgm:pt>
    <dgm:pt modelId="{E67AEF55-A7A0-42B5-8F63-F1538F30876A}" type="pres">
      <dgm:prSet presAssocID="{81BBA1E2-FF26-4D55-9ED2-747E9D6A79AE}" presName="parTx" presStyleLbl="revTx" presStyleIdx="0" presStyleCnt="4">
        <dgm:presLayoutVars>
          <dgm:chMax val="0"/>
          <dgm:chPref val="0"/>
        </dgm:presLayoutVars>
      </dgm:prSet>
      <dgm:spPr/>
    </dgm:pt>
    <dgm:pt modelId="{288320C3-C125-4929-8BE2-15BDAC2667C1}" type="pres">
      <dgm:prSet presAssocID="{2248466A-2B79-46E1-B340-502BA4CB61F3}" presName="sibTrans" presStyleCnt="0"/>
      <dgm:spPr/>
    </dgm:pt>
    <dgm:pt modelId="{E8A5A6F7-C31F-4CF4-B419-0280ECF94D8A}" type="pres">
      <dgm:prSet presAssocID="{465FF00C-456F-4EFB-80A3-2953D41CEEB7}" presName="compNode" presStyleCnt="0"/>
      <dgm:spPr/>
    </dgm:pt>
    <dgm:pt modelId="{08B54897-904A-4B90-96FA-9CABA7E057A3}" type="pres">
      <dgm:prSet presAssocID="{465FF00C-456F-4EFB-80A3-2953D41CEEB7}" presName="bgRect" presStyleLbl="bgShp" presStyleIdx="1" presStyleCnt="4" custLinFactNeighborY="3545"/>
      <dgm:spPr/>
    </dgm:pt>
    <dgm:pt modelId="{437732F6-A985-44B2-A453-D89D5C9764CA}" type="pres">
      <dgm:prSet presAssocID="{465FF00C-456F-4EFB-80A3-2953D41CEEB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
        </a:ext>
      </dgm:extLst>
    </dgm:pt>
    <dgm:pt modelId="{D471598F-AF0B-48E3-9418-9E78514B94E4}" type="pres">
      <dgm:prSet presAssocID="{465FF00C-456F-4EFB-80A3-2953D41CEEB7}" presName="spaceRect" presStyleCnt="0"/>
      <dgm:spPr/>
    </dgm:pt>
    <dgm:pt modelId="{2B83557A-1149-472C-90D0-065D70F23576}" type="pres">
      <dgm:prSet presAssocID="{465FF00C-456F-4EFB-80A3-2953D41CEEB7}" presName="parTx" presStyleLbl="revTx" presStyleIdx="1" presStyleCnt="4">
        <dgm:presLayoutVars>
          <dgm:chMax val="0"/>
          <dgm:chPref val="0"/>
        </dgm:presLayoutVars>
      </dgm:prSet>
      <dgm:spPr/>
    </dgm:pt>
    <dgm:pt modelId="{0E0F0ADA-F449-4CED-982B-10C601F2A291}" type="pres">
      <dgm:prSet presAssocID="{479FB6F1-A6DA-4914-9766-A427F57810ED}" presName="sibTrans" presStyleCnt="0"/>
      <dgm:spPr/>
    </dgm:pt>
    <dgm:pt modelId="{E5FAA2C5-DCC9-4D49-914E-2988745DD7EB}" type="pres">
      <dgm:prSet presAssocID="{9535D59B-B2DC-4AA3-BAE4-9C5D28B348AE}" presName="compNode" presStyleCnt="0"/>
      <dgm:spPr/>
    </dgm:pt>
    <dgm:pt modelId="{304F7D43-7A5C-4039-9FE2-CD6116ECCCE4}" type="pres">
      <dgm:prSet presAssocID="{9535D59B-B2DC-4AA3-BAE4-9C5D28B348AE}" presName="bgRect" presStyleLbl="bgShp" presStyleIdx="2" presStyleCnt="4" custLinFactNeighborX="137" custLinFactNeighborY="48098"/>
      <dgm:spPr/>
    </dgm:pt>
    <dgm:pt modelId="{4C557590-0E77-424A-BF7A-CF406D839BE6}" type="pres">
      <dgm:prSet presAssocID="{9535D59B-B2DC-4AA3-BAE4-9C5D28B348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pper board"/>
        </a:ext>
      </dgm:extLst>
    </dgm:pt>
    <dgm:pt modelId="{D65CC072-9A22-49BD-91AA-77D7D88DA03A}" type="pres">
      <dgm:prSet presAssocID="{9535D59B-B2DC-4AA3-BAE4-9C5D28B348AE}" presName="spaceRect" presStyleCnt="0"/>
      <dgm:spPr/>
    </dgm:pt>
    <dgm:pt modelId="{7A66C2E4-D93F-4419-B2C1-FB1E154B01BB}" type="pres">
      <dgm:prSet presAssocID="{9535D59B-B2DC-4AA3-BAE4-9C5D28B348AE}" presName="parTx" presStyleLbl="revTx" presStyleIdx="2" presStyleCnt="4">
        <dgm:presLayoutVars>
          <dgm:chMax val="0"/>
          <dgm:chPref val="0"/>
        </dgm:presLayoutVars>
      </dgm:prSet>
      <dgm:spPr/>
    </dgm:pt>
    <dgm:pt modelId="{6711A17A-751B-43D5-8F98-9B2BE3ADC326}" type="pres">
      <dgm:prSet presAssocID="{BE1832AC-49A4-4744-8984-21A269591CBB}" presName="sibTrans" presStyleCnt="0"/>
      <dgm:spPr/>
    </dgm:pt>
    <dgm:pt modelId="{91D4C34B-DA1C-45DC-83D8-026F28F702E8}" type="pres">
      <dgm:prSet presAssocID="{12E04E00-5C4C-4961-B551-2F7D6BED6CED}" presName="compNode" presStyleCnt="0"/>
      <dgm:spPr/>
    </dgm:pt>
    <dgm:pt modelId="{83F43486-01B6-42C9-9151-297EF63FB21D}" type="pres">
      <dgm:prSet presAssocID="{12E04E00-5C4C-4961-B551-2F7D6BED6CED}" presName="bgRect" presStyleLbl="bgShp" presStyleIdx="3" presStyleCnt="4"/>
      <dgm:spPr/>
    </dgm:pt>
    <dgm:pt modelId="{93AA5977-2FF2-421E-9A0C-9BC1A6499B17}" type="pres">
      <dgm:prSet presAssocID="{12E04E00-5C4C-4961-B551-2F7D6BED6C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BEC473D0-BD36-4026-ABBD-B3A52F56A869}" type="pres">
      <dgm:prSet presAssocID="{12E04E00-5C4C-4961-B551-2F7D6BED6CED}" presName="spaceRect" presStyleCnt="0"/>
      <dgm:spPr/>
    </dgm:pt>
    <dgm:pt modelId="{B518138E-2C4D-4A6F-9128-45F7AF83BC7F}" type="pres">
      <dgm:prSet presAssocID="{12E04E00-5C4C-4961-B551-2F7D6BED6CED}" presName="parTx" presStyleLbl="revTx" presStyleIdx="3" presStyleCnt="4">
        <dgm:presLayoutVars>
          <dgm:chMax val="0"/>
          <dgm:chPref val="0"/>
        </dgm:presLayoutVars>
      </dgm:prSet>
      <dgm:spPr/>
    </dgm:pt>
  </dgm:ptLst>
  <dgm:cxnLst>
    <dgm:cxn modelId="{396F4E1A-BDF6-47C5-A60D-0B678A838DCB}" srcId="{F5BB0929-3679-4E77-BA08-F8A3DBE46CF4}" destId="{465FF00C-456F-4EFB-80A3-2953D41CEEB7}" srcOrd="1" destOrd="0" parTransId="{42F69CC2-1397-42E2-AE95-F85319A4C567}" sibTransId="{479FB6F1-A6DA-4914-9766-A427F57810ED}"/>
    <dgm:cxn modelId="{33E97268-C050-4662-ADA8-5F0576751B21}" type="presOf" srcId="{81BBA1E2-FF26-4D55-9ED2-747E9D6A79AE}" destId="{E67AEF55-A7A0-42B5-8F63-F1538F30876A}" srcOrd="0" destOrd="0" presId="urn:microsoft.com/office/officeart/2018/2/layout/IconVerticalSolidList"/>
    <dgm:cxn modelId="{C8921A4B-2146-4A2B-BFE1-267811935CD9}" type="presOf" srcId="{F5BB0929-3679-4E77-BA08-F8A3DBE46CF4}" destId="{D6443699-7A7A-4036-A8D0-F71A5920EAFE}" srcOrd="0" destOrd="0" presId="urn:microsoft.com/office/officeart/2018/2/layout/IconVerticalSolidList"/>
    <dgm:cxn modelId="{8C875850-F8FE-47E4-A493-15A7AD4AB860}" srcId="{F5BB0929-3679-4E77-BA08-F8A3DBE46CF4}" destId="{81BBA1E2-FF26-4D55-9ED2-747E9D6A79AE}" srcOrd="0" destOrd="0" parTransId="{5993800A-792B-418A-9139-49FAAEDB6641}" sibTransId="{2248466A-2B79-46E1-B340-502BA4CB61F3}"/>
    <dgm:cxn modelId="{861EF688-2B08-4E1E-9B77-BCB0A0501AC5}" type="presOf" srcId="{12E04E00-5C4C-4961-B551-2F7D6BED6CED}" destId="{B518138E-2C4D-4A6F-9128-45F7AF83BC7F}" srcOrd="0" destOrd="0" presId="urn:microsoft.com/office/officeart/2018/2/layout/IconVerticalSolidList"/>
    <dgm:cxn modelId="{2912D68B-FF56-4676-9E6B-D8659D683663}" srcId="{F5BB0929-3679-4E77-BA08-F8A3DBE46CF4}" destId="{12E04E00-5C4C-4961-B551-2F7D6BED6CED}" srcOrd="3" destOrd="0" parTransId="{65D9E8AE-2F04-4275-AC51-F26E414ED194}" sibTransId="{E42F3C01-B5A8-4D88-B01D-93561013256B}"/>
    <dgm:cxn modelId="{A2E252DF-E52B-4DFC-A28F-4DC1F0DA8765}" type="presOf" srcId="{465FF00C-456F-4EFB-80A3-2953D41CEEB7}" destId="{2B83557A-1149-472C-90D0-065D70F23576}" srcOrd="0" destOrd="0" presId="urn:microsoft.com/office/officeart/2018/2/layout/IconVerticalSolidList"/>
    <dgm:cxn modelId="{1071A5E0-473E-45FF-80BF-085EE5E0CF97}" type="presOf" srcId="{9535D59B-B2DC-4AA3-BAE4-9C5D28B348AE}" destId="{7A66C2E4-D93F-4419-B2C1-FB1E154B01BB}" srcOrd="0" destOrd="0" presId="urn:microsoft.com/office/officeart/2018/2/layout/IconVerticalSolidList"/>
    <dgm:cxn modelId="{E830DEFF-E536-4438-B4E9-763E8384A945}" srcId="{F5BB0929-3679-4E77-BA08-F8A3DBE46CF4}" destId="{9535D59B-B2DC-4AA3-BAE4-9C5D28B348AE}" srcOrd="2" destOrd="0" parTransId="{7ACCD56C-2582-44B2-9361-7E58012B52E3}" sibTransId="{BE1832AC-49A4-4744-8984-21A269591CBB}"/>
    <dgm:cxn modelId="{BA6354FA-E3F1-4A7F-A563-3DC3854F4F8D}" type="presParOf" srcId="{D6443699-7A7A-4036-A8D0-F71A5920EAFE}" destId="{5FDAECA3-FB46-40A0-AFF1-F1B6E2D16EB6}" srcOrd="0" destOrd="0" presId="urn:microsoft.com/office/officeart/2018/2/layout/IconVerticalSolidList"/>
    <dgm:cxn modelId="{89F3BD6F-D93A-4F00-BD68-EB1C8E0BB308}" type="presParOf" srcId="{5FDAECA3-FB46-40A0-AFF1-F1B6E2D16EB6}" destId="{CC61D021-8894-46D3-80F3-94587242B80B}" srcOrd="0" destOrd="0" presId="urn:microsoft.com/office/officeart/2018/2/layout/IconVerticalSolidList"/>
    <dgm:cxn modelId="{2D0F49D7-1B0B-4F18-AFB2-839B8C6F93EA}" type="presParOf" srcId="{5FDAECA3-FB46-40A0-AFF1-F1B6E2D16EB6}" destId="{ADA4EC46-A005-464C-8ED0-792EAA23BCD3}" srcOrd="1" destOrd="0" presId="urn:microsoft.com/office/officeart/2018/2/layout/IconVerticalSolidList"/>
    <dgm:cxn modelId="{DAC9713B-FB72-46A3-AE06-6AD9980D4464}" type="presParOf" srcId="{5FDAECA3-FB46-40A0-AFF1-F1B6E2D16EB6}" destId="{1AF99F30-9CD6-42C7-84A1-EC016D2A972A}" srcOrd="2" destOrd="0" presId="urn:microsoft.com/office/officeart/2018/2/layout/IconVerticalSolidList"/>
    <dgm:cxn modelId="{1C322D59-4EF9-415E-BC92-9875CB0A60D7}" type="presParOf" srcId="{5FDAECA3-FB46-40A0-AFF1-F1B6E2D16EB6}" destId="{E67AEF55-A7A0-42B5-8F63-F1538F30876A}" srcOrd="3" destOrd="0" presId="urn:microsoft.com/office/officeart/2018/2/layout/IconVerticalSolidList"/>
    <dgm:cxn modelId="{E55E272C-DDA6-4BEB-8B29-78475CA35CFC}" type="presParOf" srcId="{D6443699-7A7A-4036-A8D0-F71A5920EAFE}" destId="{288320C3-C125-4929-8BE2-15BDAC2667C1}" srcOrd="1" destOrd="0" presId="urn:microsoft.com/office/officeart/2018/2/layout/IconVerticalSolidList"/>
    <dgm:cxn modelId="{6C9B9B4B-0430-4E04-8043-2045087B586A}" type="presParOf" srcId="{D6443699-7A7A-4036-A8D0-F71A5920EAFE}" destId="{E8A5A6F7-C31F-4CF4-B419-0280ECF94D8A}" srcOrd="2" destOrd="0" presId="urn:microsoft.com/office/officeart/2018/2/layout/IconVerticalSolidList"/>
    <dgm:cxn modelId="{004EBA8F-0459-47E5-9CEC-CCCD590F9B33}" type="presParOf" srcId="{E8A5A6F7-C31F-4CF4-B419-0280ECF94D8A}" destId="{08B54897-904A-4B90-96FA-9CABA7E057A3}" srcOrd="0" destOrd="0" presId="urn:microsoft.com/office/officeart/2018/2/layout/IconVerticalSolidList"/>
    <dgm:cxn modelId="{72B10665-7503-4EAA-90A9-BD9FE06442B3}" type="presParOf" srcId="{E8A5A6F7-C31F-4CF4-B419-0280ECF94D8A}" destId="{437732F6-A985-44B2-A453-D89D5C9764CA}" srcOrd="1" destOrd="0" presId="urn:microsoft.com/office/officeart/2018/2/layout/IconVerticalSolidList"/>
    <dgm:cxn modelId="{9222DF7D-E532-43C5-BFF1-0094873DC3D4}" type="presParOf" srcId="{E8A5A6F7-C31F-4CF4-B419-0280ECF94D8A}" destId="{D471598F-AF0B-48E3-9418-9E78514B94E4}" srcOrd="2" destOrd="0" presId="urn:microsoft.com/office/officeart/2018/2/layout/IconVerticalSolidList"/>
    <dgm:cxn modelId="{301FDC10-4CE9-4DB5-BB54-F3E2CB27D867}" type="presParOf" srcId="{E8A5A6F7-C31F-4CF4-B419-0280ECF94D8A}" destId="{2B83557A-1149-472C-90D0-065D70F23576}" srcOrd="3" destOrd="0" presId="urn:microsoft.com/office/officeart/2018/2/layout/IconVerticalSolidList"/>
    <dgm:cxn modelId="{BB4A9917-A653-4A23-859D-7CAD4866734C}" type="presParOf" srcId="{D6443699-7A7A-4036-A8D0-F71A5920EAFE}" destId="{0E0F0ADA-F449-4CED-982B-10C601F2A291}" srcOrd="3" destOrd="0" presId="urn:microsoft.com/office/officeart/2018/2/layout/IconVerticalSolidList"/>
    <dgm:cxn modelId="{EF1FA628-D21E-45E0-BEF5-6C6A9E0578B9}" type="presParOf" srcId="{D6443699-7A7A-4036-A8D0-F71A5920EAFE}" destId="{E5FAA2C5-DCC9-4D49-914E-2988745DD7EB}" srcOrd="4" destOrd="0" presId="urn:microsoft.com/office/officeart/2018/2/layout/IconVerticalSolidList"/>
    <dgm:cxn modelId="{6311C376-4E57-4D4C-A8F6-3FAF79B58887}" type="presParOf" srcId="{E5FAA2C5-DCC9-4D49-914E-2988745DD7EB}" destId="{304F7D43-7A5C-4039-9FE2-CD6116ECCCE4}" srcOrd="0" destOrd="0" presId="urn:microsoft.com/office/officeart/2018/2/layout/IconVerticalSolidList"/>
    <dgm:cxn modelId="{A4478F8A-AF2B-4376-9668-7F6ABD401269}" type="presParOf" srcId="{E5FAA2C5-DCC9-4D49-914E-2988745DD7EB}" destId="{4C557590-0E77-424A-BF7A-CF406D839BE6}" srcOrd="1" destOrd="0" presId="urn:microsoft.com/office/officeart/2018/2/layout/IconVerticalSolidList"/>
    <dgm:cxn modelId="{D11A0AF6-9A7A-4824-88F5-9F9E1288FB91}" type="presParOf" srcId="{E5FAA2C5-DCC9-4D49-914E-2988745DD7EB}" destId="{D65CC072-9A22-49BD-91AA-77D7D88DA03A}" srcOrd="2" destOrd="0" presId="urn:microsoft.com/office/officeart/2018/2/layout/IconVerticalSolidList"/>
    <dgm:cxn modelId="{972B6FCB-F2D7-4C55-8F97-EF8322EA5CD7}" type="presParOf" srcId="{E5FAA2C5-DCC9-4D49-914E-2988745DD7EB}" destId="{7A66C2E4-D93F-4419-B2C1-FB1E154B01BB}" srcOrd="3" destOrd="0" presId="urn:microsoft.com/office/officeart/2018/2/layout/IconVerticalSolidList"/>
    <dgm:cxn modelId="{238837CE-E730-4924-8F89-68E9D9D6A32C}" type="presParOf" srcId="{D6443699-7A7A-4036-A8D0-F71A5920EAFE}" destId="{6711A17A-751B-43D5-8F98-9B2BE3ADC326}" srcOrd="5" destOrd="0" presId="urn:microsoft.com/office/officeart/2018/2/layout/IconVerticalSolidList"/>
    <dgm:cxn modelId="{E3DD0B95-F1BF-432F-85FA-4C68EBFFB1FB}" type="presParOf" srcId="{D6443699-7A7A-4036-A8D0-F71A5920EAFE}" destId="{91D4C34B-DA1C-45DC-83D8-026F28F702E8}" srcOrd="6" destOrd="0" presId="urn:microsoft.com/office/officeart/2018/2/layout/IconVerticalSolidList"/>
    <dgm:cxn modelId="{AA664839-904C-4B12-BC5F-B484023ED5D1}" type="presParOf" srcId="{91D4C34B-DA1C-45DC-83D8-026F28F702E8}" destId="{83F43486-01B6-42C9-9151-297EF63FB21D}" srcOrd="0" destOrd="0" presId="urn:microsoft.com/office/officeart/2018/2/layout/IconVerticalSolidList"/>
    <dgm:cxn modelId="{F852B8E9-8CC4-4611-AC88-36194C1C9D0D}" type="presParOf" srcId="{91D4C34B-DA1C-45DC-83D8-026F28F702E8}" destId="{93AA5977-2FF2-421E-9A0C-9BC1A6499B17}" srcOrd="1" destOrd="0" presId="urn:microsoft.com/office/officeart/2018/2/layout/IconVerticalSolidList"/>
    <dgm:cxn modelId="{482D00CC-B6B5-467B-8215-D55D3586CEAC}" type="presParOf" srcId="{91D4C34B-DA1C-45DC-83D8-026F28F702E8}" destId="{BEC473D0-BD36-4026-ABBD-B3A52F56A869}" srcOrd="2" destOrd="0" presId="urn:microsoft.com/office/officeart/2018/2/layout/IconVerticalSolidList"/>
    <dgm:cxn modelId="{DCF38A00-1A79-4359-A44A-A1147266E39E}" type="presParOf" srcId="{91D4C34B-DA1C-45DC-83D8-026F28F702E8}" destId="{B518138E-2C4D-4A6F-9128-45F7AF83BC7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1D021-8894-46D3-80F3-94587242B80B}">
      <dsp:nvSpPr>
        <dsp:cNvPr id="0" name=""/>
        <dsp:cNvSpPr/>
      </dsp:nvSpPr>
      <dsp:spPr>
        <a:xfrm>
          <a:off x="0" y="0"/>
          <a:ext cx="6869107"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4EC46-A005-464C-8ED0-792EAA23BCD3}">
      <dsp:nvSpPr>
        <dsp:cNvPr id="0" name=""/>
        <dsp:cNvSpPr/>
      </dsp:nvSpPr>
      <dsp:spPr>
        <a:xfrm>
          <a:off x="266793" y="200181"/>
          <a:ext cx="485079" cy="485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7AEF55-A7A0-42B5-8F63-F1538F30876A}">
      <dsp:nvSpPr>
        <dsp:cNvPr id="0" name=""/>
        <dsp:cNvSpPr/>
      </dsp:nvSpPr>
      <dsp:spPr>
        <a:xfrm>
          <a:off x="1018667" y="1740"/>
          <a:ext cx="5850439"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just" defTabSz="622300">
            <a:lnSpc>
              <a:spcPct val="100000"/>
            </a:lnSpc>
            <a:spcBef>
              <a:spcPct val="0"/>
            </a:spcBef>
            <a:spcAft>
              <a:spcPct val="35000"/>
            </a:spcAft>
            <a:buNone/>
          </a:pPr>
          <a:r>
            <a:rPr lang="en-US" sz="1400" kern="1200" dirty="0"/>
            <a:t>Train vehicle using Deep RL algorithms in CARLA Simulator.</a:t>
          </a:r>
        </a:p>
      </dsp:txBody>
      <dsp:txXfrm>
        <a:off x="1018667" y="1740"/>
        <a:ext cx="5850439" cy="881963"/>
      </dsp:txXfrm>
    </dsp:sp>
    <dsp:sp modelId="{08B54897-904A-4B90-96FA-9CABA7E057A3}">
      <dsp:nvSpPr>
        <dsp:cNvPr id="0" name=""/>
        <dsp:cNvSpPr/>
      </dsp:nvSpPr>
      <dsp:spPr>
        <a:xfrm>
          <a:off x="0" y="1135459"/>
          <a:ext cx="6869107"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732F6-A985-44B2-A453-D89D5C9764CA}">
      <dsp:nvSpPr>
        <dsp:cNvPr id="0" name=""/>
        <dsp:cNvSpPr/>
      </dsp:nvSpPr>
      <dsp:spPr>
        <a:xfrm>
          <a:off x="266793" y="1302635"/>
          <a:ext cx="485079" cy="485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83557A-1149-472C-90D0-065D70F23576}">
      <dsp:nvSpPr>
        <dsp:cNvPr id="0" name=""/>
        <dsp:cNvSpPr/>
      </dsp:nvSpPr>
      <dsp:spPr>
        <a:xfrm>
          <a:off x="1018667" y="1104194"/>
          <a:ext cx="5850439"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just" defTabSz="622300">
            <a:lnSpc>
              <a:spcPct val="100000"/>
            </a:lnSpc>
            <a:spcBef>
              <a:spcPct val="0"/>
            </a:spcBef>
            <a:spcAft>
              <a:spcPct val="35000"/>
            </a:spcAft>
            <a:buNone/>
          </a:pPr>
          <a:r>
            <a:rPr lang="en-US" sz="1400" kern="1200" dirty="0"/>
            <a:t>Is to find the most suitable Deep RL algorithm that can be used to train on days of driving. </a:t>
          </a:r>
        </a:p>
      </dsp:txBody>
      <dsp:txXfrm>
        <a:off x="1018667" y="1104194"/>
        <a:ext cx="5850439" cy="881963"/>
      </dsp:txXfrm>
    </dsp:sp>
    <dsp:sp modelId="{304F7D43-7A5C-4039-9FE2-CD6116ECCCE4}">
      <dsp:nvSpPr>
        <dsp:cNvPr id="0" name=""/>
        <dsp:cNvSpPr/>
      </dsp:nvSpPr>
      <dsp:spPr>
        <a:xfrm>
          <a:off x="0" y="2630854"/>
          <a:ext cx="6869107"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57590-0E77-424A-BF7A-CF406D839BE6}">
      <dsp:nvSpPr>
        <dsp:cNvPr id="0" name=""/>
        <dsp:cNvSpPr/>
      </dsp:nvSpPr>
      <dsp:spPr>
        <a:xfrm>
          <a:off x="266793" y="2405089"/>
          <a:ext cx="485079" cy="4850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6C2E4-D93F-4419-B2C1-FB1E154B01BB}">
      <dsp:nvSpPr>
        <dsp:cNvPr id="0" name=""/>
        <dsp:cNvSpPr/>
      </dsp:nvSpPr>
      <dsp:spPr>
        <a:xfrm>
          <a:off x="1018667" y="2206647"/>
          <a:ext cx="5850439"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just" defTabSz="622300">
            <a:lnSpc>
              <a:spcPct val="100000"/>
            </a:lnSpc>
            <a:spcBef>
              <a:spcPct val="0"/>
            </a:spcBef>
            <a:spcAft>
              <a:spcPct val="35000"/>
            </a:spcAft>
            <a:buNone/>
          </a:pPr>
          <a:r>
            <a:rPr lang="en-US" sz="1400" kern="1200" dirty="0"/>
            <a:t>Scene understanding (awareness) of the surrounding environment to take a successful action in winter conditions. </a:t>
          </a:r>
        </a:p>
      </dsp:txBody>
      <dsp:txXfrm>
        <a:off x="1018667" y="2206647"/>
        <a:ext cx="5850439" cy="881963"/>
      </dsp:txXfrm>
    </dsp:sp>
    <dsp:sp modelId="{83F43486-01B6-42C9-9151-297EF63FB21D}">
      <dsp:nvSpPr>
        <dsp:cNvPr id="0" name=""/>
        <dsp:cNvSpPr/>
      </dsp:nvSpPr>
      <dsp:spPr>
        <a:xfrm>
          <a:off x="0" y="3309101"/>
          <a:ext cx="6869107"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A5977-2FF2-421E-9A0C-9BC1A6499B17}">
      <dsp:nvSpPr>
        <dsp:cNvPr id="0" name=""/>
        <dsp:cNvSpPr/>
      </dsp:nvSpPr>
      <dsp:spPr>
        <a:xfrm>
          <a:off x="266793" y="3507543"/>
          <a:ext cx="485079" cy="4850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8138E-2C4D-4A6F-9128-45F7AF83BC7F}">
      <dsp:nvSpPr>
        <dsp:cNvPr id="0" name=""/>
        <dsp:cNvSpPr/>
      </dsp:nvSpPr>
      <dsp:spPr>
        <a:xfrm>
          <a:off x="1018667" y="3309101"/>
          <a:ext cx="5850439"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just" defTabSz="622300">
            <a:lnSpc>
              <a:spcPct val="100000"/>
            </a:lnSpc>
            <a:spcBef>
              <a:spcPct val="0"/>
            </a:spcBef>
            <a:spcAft>
              <a:spcPct val="35000"/>
            </a:spcAft>
            <a:buNone/>
          </a:pPr>
          <a:r>
            <a:rPr lang="en-US" sz="1400" kern="1200" dirty="0"/>
            <a:t>Tradeoff between exploration (keep taking random  actions to gain more knowledge) and exploitation (use the gained  knowledge to take actions based on your collected experience).  </a:t>
          </a:r>
        </a:p>
      </dsp:txBody>
      <dsp:txXfrm>
        <a:off x="1018667" y="3309101"/>
        <a:ext cx="5850439" cy="8819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09672-6EFB-4026-81FE-BFB1F14F3FA5}" type="datetimeFigureOut">
              <a:rPr lang="en-US" smtClean="0"/>
              <a:t>9/2/2025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D4033-13C3-4AD6-9247-92469CDB59ED}" type="slidenum">
              <a:rPr lang="en-US" smtClean="0"/>
              <a:t>‹#›</a:t>
            </a:fld>
            <a:endParaRPr lang="en-US"/>
          </a:p>
        </p:txBody>
      </p:sp>
    </p:spTree>
    <p:extLst>
      <p:ext uri="{BB962C8B-B14F-4D97-AF65-F5344CB8AC3E}">
        <p14:creationId xmlns:p14="http://schemas.microsoft.com/office/powerpoint/2010/main" val="3613369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1</a:t>
            </a:fld>
            <a:endParaRPr lang="en-US"/>
          </a:p>
        </p:txBody>
      </p:sp>
    </p:spTree>
    <p:extLst>
      <p:ext uri="{BB962C8B-B14F-4D97-AF65-F5344CB8AC3E}">
        <p14:creationId xmlns:p14="http://schemas.microsoft.com/office/powerpoint/2010/main" val="693960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12</a:t>
            </a:fld>
            <a:endParaRPr lang="en-US"/>
          </a:p>
        </p:txBody>
      </p:sp>
    </p:spTree>
    <p:extLst>
      <p:ext uri="{BB962C8B-B14F-4D97-AF65-F5344CB8AC3E}">
        <p14:creationId xmlns:p14="http://schemas.microsoft.com/office/powerpoint/2010/main" val="422667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76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14</a:t>
            </a:fld>
            <a:endParaRPr lang="en-US"/>
          </a:p>
        </p:txBody>
      </p:sp>
    </p:spTree>
    <p:extLst>
      <p:ext uri="{BB962C8B-B14F-4D97-AF65-F5344CB8AC3E}">
        <p14:creationId xmlns:p14="http://schemas.microsoft.com/office/powerpoint/2010/main" val="78377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60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64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2</a:t>
            </a:fld>
            <a:endParaRPr lang="en-US"/>
          </a:p>
        </p:txBody>
      </p:sp>
    </p:spTree>
    <p:extLst>
      <p:ext uri="{BB962C8B-B14F-4D97-AF65-F5344CB8AC3E}">
        <p14:creationId xmlns:p14="http://schemas.microsoft.com/office/powerpoint/2010/main" val="212478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3</a:t>
            </a:fld>
            <a:endParaRPr lang="en-US"/>
          </a:p>
        </p:txBody>
      </p:sp>
    </p:spTree>
    <p:extLst>
      <p:ext uri="{BB962C8B-B14F-4D97-AF65-F5344CB8AC3E}">
        <p14:creationId xmlns:p14="http://schemas.microsoft.com/office/powerpoint/2010/main" val="393003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4</a:t>
            </a:fld>
            <a:endParaRPr lang="en-US"/>
          </a:p>
        </p:txBody>
      </p:sp>
    </p:spTree>
    <p:extLst>
      <p:ext uri="{BB962C8B-B14F-4D97-AF65-F5344CB8AC3E}">
        <p14:creationId xmlns:p14="http://schemas.microsoft.com/office/powerpoint/2010/main" val="223903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D4033-13C3-4AD6-9247-92469CDB59ED}" type="slidenum">
              <a:rPr lang="en-US" smtClean="0"/>
              <a:t>5</a:t>
            </a:fld>
            <a:endParaRPr lang="en-US"/>
          </a:p>
        </p:txBody>
      </p:sp>
    </p:spTree>
    <p:extLst>
      <p:ext uri="{BB962C8B-B14F-4D97-AF65-F5344CB8AC3E}">
        <p14:creationId xmlns:p14="http://schemas.microsoft.com/office/powerpoint/2010/main" val="2020857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5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59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D4033-13C3-4AD6-9247-92469CDB5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63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7E40-6322-43B6-856B-DF788EF7AA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F974E9-701F-45C6-9231-E198D73D5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F7D562-ED04-488E-AF83-949C8524854E}"/>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5" name="Footer Placeholder 4">
            <a:extLst>
              <a:ext uri="{FF2B5EF4-FFF2-40B4-BE49-F238E27FC236}">
                <a16:creationId xmlns:a16="http://schemas.microsoft.com/office/drawing/2014/main" id="{94DE898C-0696-4399-84B8-52C99542D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AB44F-A028-42E9-91FC-B4D4E8EFF1A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29094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B2B3-A587-4500-8977-ACAA97B4A7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9C056-6F71-45A2-81D2-971807F98E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FA5B6-2A66-48DC-991D-4621549E65FE}"/>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5" name="Footer Placeholder 4">
            <a:extLst>
              <a:ext uri="{FF2B5EF4-FFF2-40B4-BE49-F238E27FC236}">
                <a16:creationId xmlns:a16="http://schemas.microsoft.com/office/drawing/2014/main" id="{54FC1D40-1C24-4772-832F-8328EDFB5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43263-D49D-4CB5-A023-F08EF9F055A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8884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A0E349-EAEB-4412-9871-BB02A9CA9B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B42C70-3281-424B-9252-527210E2B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3449D-C5FE-4084-AB00-C67E8882475F}"/>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5" name="Footer Placeholder 4">
            <a:extLst>
              <a:ext uri="{FF2B5EF4-FFF2-40B4-BE49-F238E27FC236}">
                <a16:creationId xmlns:a16="http://schemas.microsoft.com/office/drawing/2014/main" id="{9ECE6680-C929-49F4-9891-E155A8378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0919A-DE01-4AC6-B4E0-9EDF1693A92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86402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074A-B268-4596-B1D6-D16DD88E7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15D75-E724-4AA7-B248-3211C655A4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9E91F-FAF9-4F99-978E-20B8157CEDDD}"/>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5" name="Footer Placeholder 4">
            <a:extLst>
              <a:ext uri="{FF2B5EF4-FFF2-40B4-BE49-F238E27FC236}">
                <a16:creationId xmlns:a16="http://schemas.microsoft.com/office/drawing/2014/main" id="{435A1276-A49C-4C8C-8B71-052AD4B57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9F4A3-73F6-4803-AF99-47B3CF60D299}"/>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48991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38A1-0EA7-4B00-BBE0-3304322508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E1653-0FFE-4C28-8E91-DE9D36F3B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E4EC9A-4673-42B9-BC3A-FA66143FFB78}"/>
              </a:ext>
            </a:extLst>
          </p:cNvPr>
          <p:cNvSpPr>
            <a:spLocks noGrp="1"/>
          </p:cNvSpPr>
          <p:nvPr>
            <p:ph type="dt" sz="half" idx="10"/>
          </p:nvPr>
        </p:nvSpPr>
        <p:spPr/>
        <p:txBody>
          <a:bodyPr/>
          <a:lstStyle/>
          <a:p>
            <a:fld id="{4EC743F4-8769-40B4-85DF-6CB8DE9F66AA}" type="datetimeFigureOut">
              <a:rPr lang="en-US" smtClean="0"/>
              <a:t>9/2/2025</a:t>
            </a:fld>
            <a:endParaRPr lang="en-US" dirty="0"/>
          </a:p>
        </p:txBody>
      </p:sp>
      <p:sp>
        <p:nvSpPr>
          <p:cNvPr id="5" name="Footer Placeholder 4">
            <a:extLst>
              <a:ext uri="{FF2B5EF4-FFF2-40B4-BE49-F238E27FC236}">
                <a16:creationId xmlns:a16="http://schemas.microsoft.com/office/drawing/2014/main" id="{7B293553-9045-4491-AFC6-D899B8551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5C18F-9FEE-4835-98E1-AAEB4B40FEA9}"/>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29638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5ED2-43E3-4CE7-93C8-BD87ED4D6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9C3F49-19D9-4C21-9798-8B7196DB50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12659-8DC3-42FB-9439-0F91120C1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50408C-4F2A-464A-9E20-6AF8F7B4397B}"/>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6" name="Footer Placeholder 5">
            <a:extLst>
              <a:ext uri="{FF2B5EF4-FFF2-40B4-BE49-F238E27FC236}">
                <a16:creationId xmlns:a16="http://schemas.microsoft.com/office/drawing/2014/main" id="{40D77540-37C0-4C39-9DE7-43EFF9D71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659A4-ADF8-4CCD-B64D-E72770F0003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54748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21F9-6929-44E1-90C7-50D16DC45B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5F0D14-27FB-4EC1-AEFC-C97A4DB70E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23565E-D9CA-45E9-A082-37BC289C81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CE684A-1B91-432C-94FC-B33D3C8556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4390F8-3A14-45ED-8754-B45470833D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1889C-5176-4C07-93C0-4ECBC0EB36BA}"/>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8" name="Footer Placeholder 7">
            <a:extLst>
              <a:ext uri="{FF2B5EF4-FFF2-40B4-BE49-F238E27FC236}">
                <a16:creationId xmlns:a16="http://schemas.microsoft.com/office/drawing/2014/main" id="{A9F0A364-1C52-4ABA-A4A0-ACFDE87B49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1BFA32-AA60-4B46-A1D8-69E9C0DE409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01625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82EEF-4B48-4ABA-8851-6DEED80ED2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824A5E-660D-41AD-9721-684602D3D509}"/>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4" name="Footer Placeholder 3">
            <a:extLst>
              <a:ext uri="{FF2B5EF4-FFF2-40B4-BE49-F238E27FC236}">
                <a16:creationId xmlns:a16="http://schemas.microsoft.com/office/drawing/2014/main" id="{73D3BF9C-9000-462A-9F1F-99C9141927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394B76-0F44-4FC3-BF65-87AEE9469073}"/>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4061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C1ABD-A82C-498B-945D-5660913AFBD9}"/>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3" name="Footer Placeholder 2">
            <a:extLst>
              <a:ext uri="{FF2B5EF4-FFF2-40B4-BE49-F238E27FC236}">
                <a16:creationId xmlns:a16="http://schemas.microsoft.com/office/drawing/2014/main" id="{1FB10880-52D2-4378-A637-75459F68D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E8F4F2-F2F1-4A74-91ED-1FD7D635783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169671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428D-7D18-468A-BA0F-A17D6DFFC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871DD4-5355-41CA-AD7D-A706077B5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C203D0-49AF-4BC7-9046-A515D0678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6E3E3-88F5-4978-8D87-A14C6375BE76}"/>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6" name="Footer Placeholder 5">
            <a:extLst>
              <a:ext uri="{FF2B5EF4-FFF2-40B4-BE49-F238E27FC236}">
                <a16:creationId xmlns:a16="http://schemas.microsoft.com/office/drawing/2014/main" id="{6E141E24-018F-452B-A3B0-F67351E69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B7980-78EA-4D0B-AC75-62229E9A5D6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740513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C90D-C02D-48C3-9AFA-74F03AE0E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344D08-0EEB-4A36-B62A-041E5162C0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C0623F-0CBF-48A8-9280-9019D8084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D51BB-2D20-4252-AEC9-ABA9BD6F45AA}"/>
              </a:ext>
            </a:extLst>
          </p:cNvPr>
          <p:cNvSpPr>
            <a:spLocks noGrp="1"/>
          </p:cNvSpPr>
          <p:nvPr>
            <p:ph type="dt" sz="half" idx="10"/>
          </p:nvPr>
        </p:nvSpPr>
        <p:spPr/>
        <p:txBody>
          <a:bodyPr/>
          <a:lstStyle/>
          <a:p>
            <a:fld id="{4EC743F4-8769-40B4-85DF-6CB8DE9F66AA}" type="datetimeFigureOut">
              <a:rPr lang="en-US" smtClean="0"/>
              <a:t>9/2/2025</a:t>
            </a:fld>
            <a:endParaRPr lang="en-US"/>
          </a:p>
        </p:txBody>
      </p:sp>
      <p:sp>
        <p:nvSpPr>
          <p:cNvPr id="6" name="Footer Placeholder 5">
            <a:extLst>
              <a:ext uri="{FF2B5EF4-FFF2-40B4-BE49-F238E27FC236}">
                <a16:creationId xmlns:a16="http://schemas.microsoft.com/office/drawing/2014/main" id="{C8F30E22-03A1-4C7E-89CC-078979DC0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ACA034-2722-4C9C-9895-F0EB34BC2CED}"/>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13325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27F783-7749-416A-A70E-6C77CA140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0BBF1B-9147-4647-959C-BDF08E0EA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97311-2A39-44B2-974B-9AD4745D0C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743F4-8769-40B4-85DF-6CB8DE9F66AA}" type="datetimeFigureOut">
              <a:rPr lang="en-US" smtClean="0"/>
              <a:pPr/>
              <a:t>9/2/2025</a:t>
            </a:fld>
            <a:endParaRPr lang="en-US" dirty="0"/>
          </a:p>
        </p:txBody>
      </p:sp>
      <p:sp>
        <p:nvSpPr>
          <p:cNvPr id="5" name="Footer Placeholder 4">
            <a:extLst>
              <a:ext uri="{FF2B5EF4-FFF2-40B4-BE49-F238E27FC236}">
                <a16:creationId xmlns:a16="http://schemas.microsoft.com/office/drawing/2014/main" id="{9B973437-55FC-4E01-8A76-8BF6D7423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1B88C14-342E-4CC8-A978-C06FE87C4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BD96E-3838-45D2-9031-D3AF67C920A5}" type="slidenum">
              <a:rPr lang="en-US" smtClean="0"/>
              <a:pPr/>
              <a:t>‹#›</a:t>
            </a:fld>
            <a:endParaRPr lang="en-US" dirty="0"/>
          </a:p>
        </p:txBody>
      </p:sp>
      <p:sp>
        <p:nvSpPr>
          <p:cNvPr id="8" name="TextBox 7">
            <a:extLst>
              <a:ext uri="{FF2B5EF4-FFF2-40B4-BE49-F238E27FC236}">
                <a16:creationId xmlns:a16="http://schemas.microsoft.com/office/drawing/2014/main" id="{0317C116-CB6F-F231-DD60-1A4FC2BC650A}"/>
              </a:ext>
            </a:extLst>
          </p:cNvPr>
          <p:cNvSpPr txBox="1"/>
          <p:nvPr userDrawn="1">
            <p:extLst>
              <p:ext uri="{1162E1C5-73C7-4A58-AE30-91384D911F3F}">
                <p184:classification xmlns:p184="http://schemas.microsoft.com/office/powerpoint/2018/4/main" val="ftr"/>
              </p:ext>
            </p:extLst>
          </p:nvPr>
        </p:nvSpPr>
        <p:spPr>
          <a:xfrm>
            <a:off x="63500" y="6642100"/>
            <a:ext cx="2500313"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LUT Group Confidential - Other information (3Y)</a:t>
            </a:r>
          </a:p>
        </p:txBody>
      </p:sp>
    </p:spTree>
    <p:extLst>
      <p:ext uri="{BB962C8B-B14F-4D97-AF65-F5344CB8AC3E}">
        <p14:creationId xmlns:p14="http://schemas.microsoft.com/office/powerpoint/2010/main" val="67630206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e tree forest">
            <a:extLst>
              <a:ext uri="{FF2B5EF4-FFF2-40B4-BE49-F238E27FC236}">
                <a16:creationId xmlns:a16="http://schemas.microsoft.com/office/drawing/2014/main" id="{4BA3FD57-8AB2-DC7A-B8B7-0B843174D6A0}"/>
              </a:ext>
            </a:extLst>
          </p:cNvPr>
          <p:cNvPicPr>
            <a:picLocks noChangeAspect="1"/>
          </p:cNvPicPr>
          <p:nvPr/>
        </p:nvPicPr>
        <p:blipFill rotWithShape="1">
          <a:blip r:embed="rId3"/>
          <a:srcRect l="9091" t="23103"/>
          <a:stretch/>
        </p:blipFill>
        <p:spPr>
          <a:xfrm>
            <a:off x="20" y="10"/>
            <a:ext cx="12191981" cy="6857990"/>
          </a:xfrm>
          <a:prstGeom prst="rect">
            <a:avLst/>
          </a:prstGeom>
        </p:spPr>
      </p:pic>
      <p:sp>
        <p:nvSpPr>
          <p:cNvPr id="2" name="Title 1">
            <a:extLst>
              <a:ext uri="{FF2B5EF4-FFF2-40B4-BE49-F238E27FC236}">
                <a16:creationId xmlns:a16="http://schemas.microsoft.com/office/drawing/2014/main" id="{411605C9-F421-4F0C-A7D7-D76A01A22C53}"/>
              </a:ext>
            </a:extLst>
          </p:cNvPr>
          <p:cNvSpPr>
            <a:spLocks noGrp="1"/>
          </p:cNvSpPr>
          <p:nvPr>
            <p:ph type="ctrTitle"/>
          </p:nvPr>
        </p:nvSpPr>
        <p:spPr>
          <a:xfrm>
            <a:off x="404553" y="3091928"/>
            <a:ext cx="11190416" cy="2387600"/>
          </a:xfrm>
        </p:spPr>
        <p:txBody>
          <a:bodyPr>
            <a:normAutofit fontScale="90000"/>
          </a:bodyPr>
          <a:lstStyle/>
          <a:p>
            <a:pPr algn="l"/>
            <a:r>
              <a:rPr lang="en-US" sz="6600" dirty="0"/>
              <a:t>Deep Reinforcement Learning and Cybersecurity for Self Driving Cars</a:t>
            </a:r>
          </a:p>
        </p:txBody>
      </p:sp>
      <p:sp>
        <p:nvSpPr>
          <p:cNvPr id="3" name="Subtitle 2">
            <a:extLst>
              <a:ext uri="{FF2B5EF4-FFF2-40B4-BE49-F238E27FC236}">
                <a16:creationId xmlns:a16="http://schemas.microsoft.com/office/drawing/2014/main" id="{825C05C6-DC3B-41FE-B20D-2034E4A71653}"/>
              </a:ext>
            </a:extLst>
          </p:cNvPr>
          <p:cNvSpPr>
            <a:spLocks noGrp="1"/>
          </p:cNvSpPr>
          <p:nvPr>
            <p:ph type="subTitle" idx="1"/>
          </p:nvPr>
        </p:nvSpPr>
        <p:spPr>
          <a:xfrm>
            <a:off x="404553" y="5624945"/>
            <a:ext cx="9078562" cy="592975"/>
          </a:xfrm>
          <a:solidFill>
            <a:schemeClr val="tx2">
              <a:lumMod val="10000"/>
            </a:schemeClr>
          </a:solidFill>
        </p:spPr>
        <p:txBody>
          <a:bodyPr anchor="ctr">
            <a:normAutofit fontScale="70000" lnSpcReduction="20000"/>
          </a:bodyPr>
          <a:lstStyle/>
          <a:p>
            <a:pPr algn="l"/>
            <a:r>
              <a:rPr lang="fi-FI" dirty="0">
                <a:solidFill>
                  <a:schemeClr val="accent4">
                    <a:lumMod val="60000"/>
                    <a:lumOff val="40000"/>
                  </a:schemeClr>
                </a:solidFill>
              </a:rPr>
              <a:t>Mohamed Korium, Mohamed </a:t>
            </a:r>
            <a:r>
              <a:rPr lang="fi-FI" dirty="0" err="1">
                <a:solidFill>
                  <a:schemeClr val="accent4">
                    <a:lumMod val="60000"/>
                    <a:lumOff val="40000"/>
                  </a:schemeClr>
                </a:solidFill>
              </a:rPr>
              <a:t>Saber</a:t>
            </a:r>
            <a:r>
              <a:rPr lang="fi-FI" dirty="0">
                <a:solidFill>
                  <a:schemeClr val="accent4">
                    <a:lumMod val="60000"/>
                    <a:lumOff val="40000"/>
                  </a:schemeClr>
                </a:solidFill>
              </a:rPr>
              <a:t>, </a:t>
            </a:r>
            <a:r>
              <a:rPr lang="fi-FI" dirty="0" err="1">
                <a:solidFill>
                  <a:schemeClr val="accent4">
                    <a:lumMod val="60000"/>
                    <a:lumOff val="40000"/>
                  </a:schemeClr>
                </a:solidFill>
              </a:rPr>
              <a:t>Eslam</a:t>
            </a:r>
            <a:r>
              <a:rPr lang="fi-FI" dirty="0">
                <a:solidFill>
                  <a:schemeClr val="accent4">
                    <a:lumMod val="60000"/>
                    <a:lumOff val="40000"/>
                  </a:schemeClr>
                </a:solidFill>
              </a:rPr>
              <a:t> </a:t>
            </a:r>
            <a:r>
              <a:rPr lang="fi-FI" dirty="0" err="1">
                <a:solidFill>
                  <a:schemeClr val="accent4">
                    <a:lumMod val="60000"/>
                    <a:lumOff val="40000"/>
                  </a:schemeClr>
                </a:solidFill>
              </a:rPr>
              <a:t>Abd</a:t>
            </a:r>
            <a:r>
              <a:rPr lang="fi-FI" dirty="0">
                <a:solidFill>
                  <a:schemeClr val="accent4">
                    <a:lumMod val="60000"/>
                    <a:lumOff val="40000"/>
                  </a:schemeClr>
                </a:solidFill>
              </a:rPr>
              <a:t> </a:t>
            </a:r>
            <a:r>
              <a:rPr lang="fi-FI" dirty="0" err="1">
                <a:solidFill>
                  <a:schemeClr val="accent4">
                    <a:lumMod val="60000"/>
                    <a:lumOff val="40000"/>
                  </a:schemeClr>
                </a:solidFill>
              </a:rPr>
              <a:t>elwahed</a:t>
            </a:r>
            <a:r>
              <a:rPr lang="fi-FI" dirty="0">
                <a:solidFill>
                  <a:schemeClr val="accent4">
                    <a:lumMod val="60000"/>
                    <a:lumOff val="40000"/>
                  </a:schemeClr>
                </a:solidFill>
              </a:rPr>
              <a:t>, </a:t>
            </a:r>
            <a:r>
              <a:rPr lang="fi-FI" dirty="0" err="1">
                <a:solidFill>
                  <a:schemeClr val="accent4">
                    <a:lumMod val="60000"/>
                    <a:lumOff val="40000"/>
                  </a:schemeClr>
                </a:solidFill>
              </a:rPr>
              <a:t>Arun</a:t>
            </a:r>
            <a:r>
              <a:rPr lang="fi-FI" dirty="0">
                <a:solidFill>
                  <a:schemeClr val="accent4">
                    <a:lumMod val="60000"/>
                    <a:lumOff val="40000"/>
                  </a:schemeClr>
                </a:solidFill>
              </a:rPr>
              <a:t> </a:t>
            </a:r>
            <a:r>
              <a:rPr lang="fi-FI" dirty="0" err="1">
                <a:solidFill>
                  <a:schemeClr val="accent4">
                    <a:lumMod val="60000"/>
                    <a:lumOff val="40000"/>
                  </a:schemeClr>
                </a:solidFill>
              </a:rPr>
              <a:t>Narayanan</a:t>
            </a:r>
            <a:endParaRPr lang="fi-FI" dirty="0">
              <a:solidFill>
                <a:schemeClr val="accent4">
                  <a:lumMod val="60000"/>
                  <a:lumOff val="40000"/>
                </a:schemeClr>
              </a:solidFill>
            </a:endParaRPr>
          </a:p>
          <a:p>
            <a:pPr algn="l"/>
            <a:r>
              <a:rPr lang="fi-FI" dirty="0" err="1">
                <a:solidFill>
                  <a:schemeClr val="accent4">
                    <a:lumMod val="60000"/>
                    <a:lumOff val="40000"/>
                  </a:schemeClr>
                </a:solidFill>
              </a:rPr>
              <a:t>With</a:t>
            </a:r>
            <a:r>
              <a:rPr lang="fi-FI" dirty="0">
                <a:solidFill>
                  <a:schemeClr val="accent4">
                    <a:lumMod val="60000"/>
                    <a:lumOff val="40000"/>
                  </a:schemeClr>
                </a:solidFill>
              </a:rPr>
              <a:t> </a:t>
            </a:r>
            <a:r>
              <a:rPr lang="fi-FI" dirty="0" err="1">
                <a:solidFill>
                  <a:schemeClr val="accent4">
                    <a:lumMod val="60000"/>
                    <a:lumOff val="40000"/>
                  </a:schemeClr>
                </a:solidFill>
              </a:rPr>
              <a:t>Assoc</a:t>
            </a:r>
            <a:r>
              <a:rPr lang="fi-FI" dirty="0">
                <a:solidFill>
                  <a:schemeClr val="accent4">
                    <a:lumMod val="60000"/>
                    <a:lumOff val="40000"/>
                  </a:schemeClr>
                </a:solidFill>
              </a:rPr>
              <a:t> Prof. Pedro </a:t>
            </a:r>
            <a:r>
              <a:rPr lang="fi-FI" dirty="0" err="1">
                <a:solidFill>
                  <a:schemeClr val="accent4">
                    <a:lumMod val="60000"/>
                    <a:lumOff val="40000"/>
                  </a:schemeClr>
                </a:solidFill>
              </a:rPr>
              <a:t>Juliano</a:t>
            </a:r>
            <a:r>
              <a:rPr lang="fi-FI" dirty="0">
                <a:solidFill>
                  <a:schemeClr val="accent4">
                    <a:lumMod val="60000"/>
                    <a:lumOff val="40000"/>
                  </a:schemeClr>
                </a:solidFill>
              </a:rPr>
              <a:t> </a:t>
            </a:r>
            <a:r>
              <a:rPr lang="fi-FI" dirty="0" err="1">
                <a:solidFill>
                  <a:schemeClr val="accent4">
                    <a:lumMod val="60000"/>
                    <a:lumOff val="40000"/>
                  </a:schemeClr>
                </a:solidFill>
              </a:rPr>
              <a:t>Nardelli</a:t>
            </a:r>
            <a:endParaRPr lang="fi-FI" dirty="0">
              <a:solidFill>
                <a:schemeClr val="accent4">
                  <a:lumMod val="60000"/>
                  <a:lumOff val="40000"/>
                </a:schemeClr>
              </a:solidFill>
            </a:endParaRPr>
          </a:p>
        </p:txBody>
      </p:sp>
    </p:spTree>
    <p:extLst>
      <p:ext uri="{BB962C8B-B14F-4D97-AF65-F5344CB8AC3E}">
        <p14:creationId xmlns:p14="http://schemas.microsoft.com/office/powerpoint/2010/main" val="19435312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Remote hack of Jeep Cherokee">
            <a:extLst>
              <a:ext uri="{FF2B5EF4-FFF2-40B4-BE49-F238E27FC236}">
                <a16:creationId xmlns:a16="http://schemas.microsoft.com/office/drawing/2014/main" id="{7C529D90-2D2E-4E56-9B0B-A803F6A5EF4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665" b="2784"/>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FD008-FCD7-4815-B993-7BE39FB653AB}"/>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Cybersecurity</a:t>
            </a:r>
            <a:endParaRPr lang="en-US" dirty="0">
              <a:solidFill>
                <a:srgbClr val="FFFFFF"/>
              </a:solidFill>
            </a:endParaRPr>
          </a:p>
        </p:txBody>
      </p:sp>
      <p:sp>
        <p:nvSpPr>
          <p:cNvPr id="3" name="Content Placeholder 2">
            <a:extLst>
              <a:ext uri="{FF2B5EF4-FFF2-40B4-BE49-F238E27FC236}">
                <a16:creationId xmlns:a16="http://schemas.microsoft.com/office/drawing/2014/main" id="{66722788-AB15-4B0A-966E-C2026B39E15F}"/>
              </a:ext>
            </a:extLst>
          </p:cNvPr>
          <p:cNvSpPr>
            <a:spLocks noGrp="1"/>
          </p:cNvSpPr>
          <p:nvPr>
            <p:ph idx="1"/>
          </p:nvPr>
        </p:nvSpPr>
        <p:spPr>
          <a:xfrm>
            <a:off x="517688" y="1690688"/>
            <a:ext cx="7691647" cy="4905113"/>
          </a:xfrm>
        </p:spPr>
        <p:txBody>
          <a:bodyPr>
            <a:normAutofit fontScale="92500"/>
          </a:bodyPr>
          <a:lstStyle/>
          <a:p>
            <a:pPr algn="just"/>
            <a:r>
              <a:rPr lang="en-US" sz="2300" dirty="0">
                <a:solidFill>
                  <a:srgbClr val="FFFFFF"/>
                </a:solidFill>
                <a:latin typeface="Calibri" panose="020F0502020204030204" pitchFamily="34" charset="0"/>
              </a:rPr>
              <a:t>In 2015, two automotive cybersecurity researchers (Charlie Miller and Chris </a:t>
            </a:r>
            <a:r>
              <a:rPr lang="en-US" sz="2300" dirty="0" err="1">
                <a:solidFill>
                  <a:srgbClr val="FFFFFF"/>
                </a:solidFill>
                <a:latin typeface="Calibri" panose="020F0502020204030204" pitchFamily="34" charset="0"/>
              </a:rPr>
              <a:t>Valasek</a:t>
            </a:r>
            <a:r>
              <a:rPr lang="en-US" sz="2300" dirty="0">
                <a:solidFill>
                  <a:srgbClr val="FFFFFF"/>
                </a:solidFill>
                <a:latin typeface="Calibri" panose="020F0502020204030204" pitchFamily="34" charset="0"/>
              </a:rPr>
              <a:t>) represented a new arsenal of attacks against the Jeep Cherokee, where they remotely hacked into the car and paralyzed it on highway I-64 in U.S, they were able to:</a:t>
            </a:r>
          </a:p>
          <a:p>
            <a:pPr marL="0" indent="0" algn="just">
              <a:buNone/>
            </a:pPr>
            <a:endParaRPr lang="en-US" sz="500" dirty="0">
              <a:solidFill>
                <a:srgbClr val="FFFFFF"/>
              </a:solidFill>
              <a:latin typeface="Calibri" panose="020F0502020204030204" pitchFamily="34" charset="0"/>
            </a:endParaRPr>
          </a:p>
          <a:p>
            <a:pPr algn="just">
              <a:buFont typeface="Wingdings" panose="05000000000000000000" pitchFamily="2" charset="2"/>
              <a:buChar char="Ø"/>
            </a:pPr>
            <a:r>
              <a:rPr lang="en-US" sz="2300" dirty="0">
                <a:solidFill>
                  <a:srgbClr val="FFFFFF"/>
                </a:solidFill>
                <a:latin typeface="Calibri" panose="020F0502020204030204" pitchFamily="34" charset="0"/>
              </a:rPr>
              <a:t>They were able to disable the car's transmission and brakes at any speeds by sending carefully crafted messages on the vehicle's internal network known as a CAN bus.</a:t>
            </a:r>
          </a:p>
          <a:p>
            <a:pPr algn="just">
              <a:buFont typeface="Wingdings" panose="05000000000000000000" pitchFamily="2" charset="2"/>
              <a:buChar char="Ø"/>
            </a:pPr>
            <a:r>
              <a:rPr lang="en-US" sz="2300" dirty="0">
                <a:solidFill>
                  <a:srgbClr val="FFFFFF"/>
                </a:solidFill>
                <a:latin typeface="Calibri" panose="020F0502020204030204" pitchFamily="34" charset="0"/>
              </a:rPr>
              <a:t>They were able to take over the steering wheel.</a:t>
            </a:r>
          </a:p>
          <a:p>
            <a:pPr algn="just">
              <a:buFont typeface="Wingdings" panose="05000000000000000000" pitchFamily="2" charset="2"/>
              <a:buChar char="Ø"/>
            </a:pPr>
            <a:r>
              <a:rPr lang="en-US" sz="2300" dirty="0">
                <a:solidFill>
                  <a:srgbClr val="FFFFFF"/>
                </a:solidFill>
                <a:latin typeface="Calibri" panose="020F0502020204030204" pitchFamily="34" charset="0"/>
              </a:rPr>
              <a:t>They were able to track the car with its GPS navigational system and change its destination.</a:t>
            </a:r>
          </a:p>
          <a:p>
            <a:pPr algn="just">
              <a:buFont typeface="Wingdings" panose="05000000000000000000" pitchFamily="2" charset="2"/>
              <a:buChar char="Ø"/>
            </a:pPr>
            <a:r>
              <a:rPr lang="en-US" sz="2300" dirty="0">
                <a:solidFill>
                  <a:srgbClr val="FFFFFF"/>
                </a:solidFill>
                <a:latin typeface="Calibri" panose="020F0502020204030204" pitchFamily="34" charset="0"/>
              </a:rPr>
              <a:t>Completely control the music player and AC . </a:t>
            </a:r>
          </a:p>
          <a:p>
            <a:pPr algn="just">
              <a:buFont typeface="Wingdings" panose="05000000000000000000" pitchFamily="2" charset="2"/>
              <a:buChar char="Ø"/>
            </a:pPr>
            <a:endParaRPr lang="en-US" sz="300" dirty="0">
              <a:solidFill>
                <a:srgbClr val="FFFFFF"/>
              </a:solidFill>
              <a:latin typeface="Calibri" panose="020F0502020204030204" pitchFamily="34" charset="0"/>
            </a:endParaRPr>
          </a:p>
          <a:p>
            <a:pPr algn="just"/>
            <a:r>
              <a:rPr lang="en-US" sz="2300" dirty="0">
                <a:solidFill>
                  <a:srgbClr val="FFFFFF"/>
                </a:solidFill>
                <a:latin typeface="Calibri" panose="020F0502020204030204" pitchFamily="34" charset="0"/>
              </a:rPr>
              <a:t>This has led to Fiat Chrysler recall of 1.4 million Cars after Jeep vulnerability exposed. </a:t>
            </a:r>
          </a:p>
          <a:p>
            <a:endParaRPr lang="en-US" dirty="0">
              <a:solidFill>
                <a:srgbClr val="FFFFFF"/>
              </a:solidFill>
            </a:endParaRPr>
          </a:p>
        </p:txBody>
      </p:sp>
      <p:pic>
        <p:nvPicPr>
          <p:cNvPr id="8" name="Picture 7">
            <a:extLst>
              <a:ext uri="{FF2B5EF4-FFF2-40B4-BE49-F238E27FC236}">
                <a16:creationId xmlns:a16="http://schemas.microsoft.com/office/drawing/2014/main" id="{28760AF0-E16E-45C7-8682-20DCAF5CF72D}"/>
              </a:ext>
            </a:extLst>
          </p:cNvPr>
          <p:cNvPicPr>
            <a:picLocks noChangeAspect="1"/>
          </p:cNvPicPr>
          <p:nvPr/>
        </p:nvPicPr>
        <p:blipFill>
          <a:blip r:embed="rId3"/>
          <a:stretch>
            <a:fillRect/>
          </a:stretch>
        </p:blipFill>
        <p:spPr>
          <a:xfrm>
            <a:off x="8727003" y="2327404"/>
            <a:ext cx="3144465" cy="2738727"/>
          </a:xfrm>
          <a:prstGeom prst="rect">
            <a:avLst/>
          </a:prstGeom>
        </p:spPr>
      </p:pic>
    </p:spTree>
    <p:extLst>
      <p:ext uri="{BB962C8B-B14F-4D97-AF65-F5344CB8AC3E}">
        <p14:creationId xmlns:p14="http://schemas.microsoft.com/office/powerpoint/2010/main" val="40711611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Remote hack of Jeep Cherokee">
            <a:extLst>
              <a:ext uri="{FF2B5EF4-FFF2-40B4-BE49-F238E27FC236}">
                <a16:creationId xmlns:a16="http://schemas.microsoft.com/office/drawing/2014/main" id="{7C529D90-2D2E-4E56-9B0B-A803F6A5EF42}"/>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665" b="2784"/>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FD008-FCD7-4815-B993-7BE39FB653AB}"/>
              </a:ext>
            </a:extLst>
          </p:cNvPr>
          <p:cNvSpPr>
            <a:spLocks noGrp="1"/>
          </p:cNvSpPr>
          <p:nvPr>
            <p:ph type="title"/>
          </p:nvPr>
        </p:nvSpPr>
        <p:spPr>
          <a:xfrm>
            <a:off x="838200" y="365125"/>
            <a:ext cx="10515600" cy="1325563"/>
          </a:xfrm>
        </p:spPr>
        <p:txBody>
          <a:bodyPr>
            <a:normAutofit/>
          </a:bodyPr>
          <a:lstStyle/>
          <a:p>
            <a:r>
              <a:rPr lang="en-US" b="1" dirty="0">
                <a:solidFill>
                  <a:schemeClr val="tx1">
                    <a:lumMod val="85000"/>
                    <a:lumOff val="15000"/>
                  </a:schemeClr>
                </a:solidFill>
              </a:rPr>
              <a:t>Problem Statements </a:t>
            </a:r>
            <a:endParaRPr lang="en-US" dirty="0">
              <a:solidFill>
                <a:srgbClr val="FFFFFF"/>
              </a:solidFill>
            </a:endParaRPr>
          </a:p>
        </p:txBody>
      </p:sp>
      <p:sp>
        <p:nvSpPr>
          <p:cNvPr id="3" name="Content Placeholder 2">
            <a:extLst>
              <a:ext uri="{FF2B5EF4-FFF2-40B4-BE49-F238E27FC236}">
                <a16:creationId xmlns:a16="http://schemas.microsoft.com/office/drawing/2014/main" id="{66722788-AB15-4B0A-966E-C2026B39E15F}"/>
              </a:ext>
            </a:extLst>
          </p:cNvPr>
          <p:cNvSpPr>
            <a:spLocks noGrp="1"/>
          </p:cNvSpPr>
          <p:nvPr>
            <p:ph idx="1"/>
          </p:nvPr>
        </p:nvSpPr>
        <p:spPr>
          <a:xfrm>
            <a:off x="517688" y="1690688"/>
            <a:ext cx="10836112" cy="4905113"/>
          </a:xfrm>
        </p:spPr>
        <p:txBody>
          <a:bodyPr>
            <a:normAutofit/>
          </a:bodyPr>
          <a:lstStyle/>
          <a:p>
            <a:pPr algn="just"/>
            <a:r>
              <a:rPr lang="en-US" dirty="0">
                <a:solidFill>
                  <a:srgbClr val="FFFFFF"/>
                </a:solidFill>
                <a:latin typeface="Calibri" panose="020F0502020204030204" pitchFamily="34" charset="0"/>
              </a:rPr>
              <a:t>Building a cybersecurity model with a high detection rate to effectively identify Internet of vehicles attacks at low time complexity and with high efficiency that can protect the communications systems from numerous typical threats.</a:t>
            </a:r>
          </a:p>
          <a:p>
            <a:pPr algn="just"/>
            <a:r>
              <a:rPr lang="en-US" dirty="0">
                <a:solidFill>
                  <a:srgbClr val="FFFFFF"/>
                </a:solidFill>
                <a:latin typeface="Calibri" panose="020F0502020204030204" pitchFamily="34" charset="0"/>
              </a:rPr>
              <a:t>To ensure </a:t>
            </a:r>
            <a:r>
              <a:rPr lang="en-US" sz="2800" dirty="0">
                <a:solidFill>
                  <a:srgbClr val="FFFFFF"/>
                </a:solidFill>
                <a:latin typeface="Calibri" panose="020F0502020204030204" pitchFamily="34" charset="0"/>
              </a:rPr>
              <a:t>that our</a:t>
            </a:r>
            <a:r>
              <a:rPr lang="en-US" dirty="0">
                <a:solidFill>
                  <a:srgbClr val="FFFFFF"/>
                </a:solidFill>
                <a:latin typeface="Calibri" panose="020F0502020204030204" pitchFamily="34" charset="0"/>
              </a:rPr>
              <a:t> AV’s trained </a:t>
            </a:r>
            <a:r>
              <a:rPr lang="en-US" sz="2800" dirty="0">
                <a:solidFill>
                  <a:srgbClr val="FFFFFF"/>
                </a:solidFill>
                <a:latin typeface="Calibri" panose="020F0502020204030204" pitchFamily="34" charset="0"/>
              </a:rPr>
              <a:t>vehicle in CARLA simulator:</a:t>
            </a:r>
          </a:p>
          <a:p>
            <a:pPr marL="0" indent="0" algn="just">
              <a:buNone/>
            </a:pPr>
            <a:endParaRPr lang="en-US" sz="500" dirty="0">
              <a:solidFill>
                <a:srgbClr val="FFFFFF"/>
              </a:solidFill>
              <a:latin typeface="Calibri" panose="020F0502020204030204" pitchFamily="34" charset="0"/>
            </a:endParaRPr>
          </a:p>
          <a:p>
            <a:pPr algn="just">
              <a:buFont typeface="Wingdings" panose="05000000000000000000" pitchFamily="2" charset="2"/>
              <a:buChar char="Ø"/>
            </a:pPr>
            <a:r>
              <a:rPr lang="en-US" dirty="0">
                <a:solidFill>
                  <a:srgbClr val="FFFFFF"/>
                </a:solidFill>
                <a:latin typeface="Calibri" panose="020F0502020204030204" pitchFamily="34" charset="0"/>
              </a:rPr>
              <a:t> A</a:t>
            </a:r>
            <a:r>
              <a:rPr lang="en-US" sz="2800" dirty="0">
                <a:solidFill>
                  <a:srgbClr val="FFFFFF"/>
                </a:solidFill>
                <a:latin typeface="Calibri" panose="020F0502020204030204" pitchFamily="34" charset="0"/>
              </a:rPr>
              <a:t>lways behaves correctly when faced with unexpected situations or malicious attacks.</a:t>
            </a:r>
          </a:p>
          <a:p>
            <a:pPr algn="just">
              <a:buFont typeface="Wingdings" panose="05000000000000000000" pitchFamily="2" charset="2"/>
              <a:buChar char="Ø"/>
            </a:pPr>
            <a:r>
              <a:rPr lang="en-US" dirty="0">
                <a:solidFill>
                  <a:srgbClr val="FFFFFF"/>
                </a:solidFill>
                <a:latin typeface="Calibri" panose="020F0502020204030204" pitchFamily="34" charset="0"/>
              </a:rPr>
              <a:t> It could take secured sequences of actions that is </a:t>
            </a:r>
            <a:r>
              <a:rPr lang="en-US" sz="2800" dirty="0">
                <a:solidFill>
                  <a:srgbClr val="FFFFFF"/>
                </a:solidFill>
                <a:latin typeface="Calibri" panose="020F0502020204030204" pitchFamily="34" charset="0"/>
              </a:rPr>
              <a:t>always behaves correctly when faced with unexpected situations or malicious attacks.</a:t>
            </a:r>
          </a:p>
          <a:p>
            <a:pPr marL="0" indent="0" algn="just">
              <a:buNone/>
            </a:pPr>
            <a:endParaRPr lang="en-US" sz="2800" dirty="0">
              <a:solidFill>
                <a:srgbClr val="FFFFFF"/>
              </a:solidFill>
              <a:latin typeface="Calibri" panose="020F0502020204030204" pitchFamily="34" charset="0"/>
            </a:endParaRPr>
          </a:p>
          <a:p>
            <a:endParaRPr lang="en-US" dirty="0">
              <a:solidFill>
                <a:srgbClr val="FFFFFF"/>
              </a:solidFill>
            </a:endParaRPr>
          </a:p>
        </p:txBody>
      </p:sp>
    </p:spTree>
    <p:extLst>
      <p:ext uri="{BB962C8B-B14F-4D97-AF65-F5344CB8AC3E}">
        <p14:creationId xmlns:p14="http://schemas.microsoft.com/office/powerpoint/2010/main" val="68129665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Remote hack of Jeep Cherokee">
            <a:extLst>
              <a:ext uri="{FF2B5EF4-FFF2-40B4-BE49-F238E27FC236}">
                <a16:creationId xmlns:a16="http://schemas.microsoft.com/office/drawing/2014/main" id="{7C529D90-2D2E-4E56-9B0B-A803F6A5EF4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1665" b="27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FD008-FCD7-4815-B993-7BE39FB653AB}"/>
              </a:ext>
            </a:extLst>
          </p:cNvPr>
          <p:cNvSpPr>
            <a:spLocks noGrp="1"/>
          </p:cNvSpPr>
          <p:nvPr>
            <p:ph type="title"/>
          </p:nvPr>
        </p:nvSpPr>
        <p:spPr>
          <a:xfrm>
            <a:off x="838200" y="182568"/>
            <a:ext cx="10515600" cy="1325563"/>
          </a:xfrm>
        </p:spPr>
        <p:txBody>
          <a:bodyPr>
            <a:normAutofit/>
          </a:bodyPr>
          <a:lstStyle/>
          <a:p>
            <a:r>
              <a:rPr lang="en-US" b="1" dirty="0">
                <a:solidFill>
                  <a:schemeClr val="tx1">
                    <a:lumMod val="85000"/>
                    <a:lumOff val="15000"/>
                  </a:schemeClr>
                </a:solidFill>
              </a:rPr>
              <a:t>Methodology</a:t>
            </a:r>
            <a:endParaRPr lang="en-US" dirty="0">
              <a:solidFill>
                <a:srgbClr val="FFFFFF"/>
              </a:solidFill>
            </a:endParaRPr>
          </a:p>
        </p:txBody>
      </p:sp>
      <p:sp>
        <p:nvSpPr>
          <p:cNvPr id="3" name="Content Placeholder 2">
            <a:extLst>
              <a:ext uri="{FF2B5EF4-FFF2-40B4-BE49-F238E27FC236}">
                <a16:creationId xmlns:a16="http://schemas.microsoft.com/office/drawing/2014/main" id="{66722788-AB15-4B0A-966E-C2026B39E15F}"/>
              </a:ext>
            </a:extLst>
          </p:cNvPr>
          <p:cNvSpPr>
            <a:spLocks noGrp="1"/>
          </p:cNvSpPr>
          <p:nvPr>
            <p:ph idx="1"/>
          </p:nvPr>
        </p:nvSpPr>
        <p:spPr>
          <a:xfrm>
            <a:off x="517688" y="1690688"/>
            <a:ext cx="10836112" cy="5167302"/>
          </a:xfrm>
        </p:spPr>
        <p:txBody>
          <a:bodyPr>
            <a:normAutofit fontScale="85000" lnSpcReduction="20000"/>
          </a:bodyPr>
          <a:lstStyle/>
          <a:p>
            <a:r>
              <a:rPr lang="en-US" dirty="0">
                <a:solidFill>
                  <a:srgbClr val="FFFFFF"/>
                </a:solidFill>
              </a:rPr>
              <a:t>To achieve this, we made four steps of the machine-learning process, i.e., </a:t>
            </a:r>
          </a:p>
          <a:p>
            <a:pPr marL="0" indent="0">
              <a:buNone/>
            </a:pPr>
            <a:endParaRPr lang="en-US" sz="500" dirty="0">
              <a:solidFill>
                <a:srgbClr val="FFFFFF"/>
              </a:solidFill>
            </a:endParaRPr>
          </a:p>
          <a:p>
            <a:pPr>
              <a:buFont typeface="Wingdings" panose="05000000000000000000" pitchFamily="2" charset="2"/>
              <a:buChar char="Ø"/>
            </a:pPr>
            <a:r>
              <a:rPr lang="en-US" dirty="0">
                <a:solidFill>
                  <a:srgbClr val="FFFFFF"/>
                </a:solidFill>
              </a:rPr>
              <a:t> </a:t>
            </a:r>
            <a:r>
              <a:rPr lang="en-US" u="sng" dirty="0">
                <a:solidFill>
                  <a:srgbClr val="FFFFFF"/>
                </a:solidFill>
              </a:rPr>
              <a:t>Data preprocessing </a:t>
            </a:r>
            <a:r>
              <a:rPr lang="en-US" dirty="0">
                <a:solidFill>
                  <a:srgbClr val="FFFFFF"/>
                </a:solidFill>
              </a:rPr>
              <a:t>that makes the dataset suitable for the proposed method. </a:t>
            </a:r>
            <a:endParaRPr lang="en-US" sz="500" dirty="0">
              <a:solidFill>
                <a:srgbClr val="FFFFFF"/>
              </a:solidFill>
            </a:endParaRPr>
          </a:p>
          <a:p>
            <a:pPr>
              <a:buFont typeface="Wingdings" panose="05000000000000000000" pitchFamily="2" charset="2"/>
              <a:buChar char="Ø"/>
            </a:pPr>
            <a:r>
              <a:rPr lang="en-US" dirty="0">
                <a:solidFill>
                  <a:srgbClr val="FFFFFF"/>
                </a:solidFill>
              </a:rPr>
              <a:t> </a:t>
            </a:r>
            <a:r>
              <a:rPr lang="en-US" u="sng" dirty="0">
                <a:solidFill>
                  <a:srgbClr val="FFFFFF"/>
                </a:solidFill>
              </a:rPr>
              <a:t>Feature selection </a:t>
            </a:r>
            <a:r>
              <a:rPr lang="en-US" dirty="0">
                <a:solidFill>
                  <a:srgbClr val="FFFFFF"/>
                </a:solidFill>
              </a:rPr>
              <a:t>using a regression model that simplifies the model complexity and reduces computational time.</a:t>
            </a:r>
            <a:endParaRPr lang="en-US" sz="500" dirty="0">
              <a:solidFill>
                <a:srgbClr val="FFFFFF"/>
              </a:solidFill>
            </a:endParaRPr>
          </a:p>
          <a:p>
            <a:pPr>
              <a:buFont typeface="Wingdings" panose="05000000000000000000" pitchFamily="2" charset="2"/>
              <a:buChar char="Ø"/>
            </a:pPr>
            <a:r>
              <a:rPr lang="en-US" dirty="0">
                <a:solidFill>
                  <a:srgbClr val="FFFFFF"/>
                </a:solidFill>
              </a:rPr>
              <a:t> Running machine learning algorithms with </a:t>
            </a:r>
            <a:r>
              <a:rPr lang="en-US" u="sng" dirty="0">
                <a:solidFill>
                  <a:srgbClr val="FFFFFF"/>
                </a:solidFill>
              </a:rPr>
              <a:t>hyper-parameters</a:t>
            </a:r>
            <a:r>
              <a:rPr lang="en-US" dirty="0">
                <a:solidFill>
                  <a:srgbClr val="FFFFFF"/>
                </a:solidFill>
              </a:rPr>
              <a:t> to control the behavior in the training phase.</a:t>
            </a:r>
          </a:p>
          <a:p>
            <a:pPr>
              <a:buFont typeface="Wingdings" panose="05000000000000000000" pitchFamily="2" charset="2"/>
              <a:buChar char="Ø"/>
            </a:pPr>
            <a:r>
              <a:rPr lang="en-US" dirty="0">
                <a:solidFill>
                  <a:srgbClr val="FFFFFF"/>
                </a:solidFill>
              </a:rPr>
              <a:t> </a:t>
            </a:r>
            <a:r>
              <a:rPr lang="en-US" u="sng" dirty="0">
                <a:solidFill>
                  <a:srgbClr val="FFFFFF"/>
                </a:solidFill>
              </a:rPr>
              <a:t>Machine learning algorithms </a:t>
            </a:r>
            <a:r>
              <a:rPr lang="en-US" dirty="0">
                <a:solidFill>
                  <a:srgbClr val="FFFFFF"/>
                </a:solidFill>
              </a:rPr>
              <a:t>such as:</a:t>
            </a:r>
          </a:p>
          <a:p>
            <a:pPr>
              <a:buFont typeface="Wingdings" panose="05000000000000000000" pitchFamily="2" charset="2"/>
              <a:buChar char="q"/>
            </a:pPr>
            <a:r>
              <a:rPr lang="en-US" dirty="0">
                <a:solidFill>
                  <a:srgbClr val="FFFFFF"/>
                </a:solidFill>
              </a:rPr>
              <a:t> Random Forest ({RF}). </a:t>
            </a:r>
          </a:p>
          <a:p>
            <a:pPr>
              <a:buFont typeface="Wingdings" panose="05000000000000000000" pitchFamily="2" charset="2"/>
              <a:buChar char="q"/>
            </a:pPr>
            <a:r>
              <a:rPr lang="en-US" dirty="0">
                <a:solidFill>
                  <a:srgbClr val="FFFFFF"/>
                </a:solidFill>
              </a:rPr>
              <a:t> Extreme Gradient Boosting ({</a:t>
            </a:r>
            <a:r>
              <a:rPr lang="en-US" dirty="0" err="1">
                <a:solidFill>
                  <a:srgbClr val="FFFFFF"/>
                </a:solidFill>
              </a:rPr>
              <a:t>XGBoost</a:t>
            </a:r>
            <a:r>
              <a:rPr lang="en-US" dirty="0">
                <a:solidFill>
                  <a:srgbClr val="FFFFFF"/>
                </a:solidFill>
              </a:rPr>
              <a:t>}).</a:t>
            </a:r>
          </a:p>
          <a:p>
            <a:pPr>
              <a:buFont typeface="Wingdings" panose="05000000000000000000" pitchFamily="2" charset="2"/>
              <a:buChar char="q"/>
            </a:pPr>
            <a:r>
              <a:rPr lang="en-US" dirty="0">
                <a:solidFill>
                  <a:srgbClr val="FFFFFF"/>
                </a:solidFill>
              </a:rPr>
              <a:t> Category Boosting ({</a:t>
            </a:r>
            <a:r>
              <a:rPr lang="en-US" dirty="0" err="1">
                <a:solidFill>
                  <a:srgbClr val="FFFFFF"/>
                </a:solidFill>
              </a:rPr>
              <a:t>CatBoost</a:t>
            </a:r>
            <a:r>
              <a:rPr lang="en-US" dirty="0">
                <a:solidFill>
                  <a:srgbClr val="FFFFFF"/>
                </a:solidFill>
              </a:rPr>
              <a:t>}).</a:t>
            </a:r>
          </a:p>
          <a:p>
            <a:pPr>
              <a:buFont typeface="Wingdings" panose="05000000000000000000" pitchFamily="2" charset="2"/>
              <a:buChar char="q"/>
            </a:pPr>
            <a:r>
              <a:rPr lang="en-US" dirty="0">
                <a:solidFill>
                  <a:srgbClr val="FFFFFF"/>
                </a:solidFill>
              </a:rPr>
              <a:t> Light Gradient Boosting Machine ({</a:t>
            </a:r>
            <a:r>
              <a:rPr lang="en-US" dirty="0" err="1">
                <a:solidFill>
                  <a:srgbClr val="FFFFFF"/>
                </a:solidFill>
              </a:rPr>
              <a:t>lightGBM</a:t>
            </a:r>
            <a:r>
              <a:rPr lang="en-US" dirty="0">
                <a:solidFill>
                  <a:srgbClr val="FFFFFF"/>
                </a:solidFill>
              </a:rPr>
              <a:t>}). </a:t>
            </a:r>
          </a:p>
          <a:p>
            <a:pPr>
              <a:buFont typeface="Wingdings" panose="05000000000000000000" pitchFamily="2" charset="2"/>
              <a:buChar char="Ø"/>
            </a:pPr>
            <a:endParaRPr lang="en-US" sz="500" dirty="0">
              <a:solidFill>
                <a:srgbClr val="FFFFFF"/>
              </a:solidFill>
            </a:endParaRPr>
          </a:p>
          <a:p>
            <a:pPr>
              <a:buFont typeface="Wingdings" panose="05000000000000000000" pitchFamily="2" charset="2"/>
              <a:buChar char="Ø"/>
            </a:pPr>
            <a:r>
              <a:rPr lang="en-US" dirty="0">
                <a:solidFill>
                  <a:srgbClr val="FFFFFF"/>
                </a:solidFill>
              </a:rPr>
              <a:t> Performing </a:t>
            </a:r>
            <a:r>
              <a:rPr lang="en-US" u="sng" dirty="0">
                <a:solidFill>
                  <a:srgbClr val="FFFFFF"/>
                </a:solidFill>
              </a:rPr>
              <a:t>ensemble learning </a:t>
            </a:r>
            <a:r>
              <a:rPr lang="en-US" dirty="0">
                <a:solidFill>
                  <a:srgbClr val="FFFFFF"/>
                </a:solidFill>
              </a:rPr>
              <a:t>to reduce the dispersion of the predictions and to prevent over-fitting.</a:t>
            </a:r>
            <a:endParaRPr lang="en-US" sz="500" dirty="0">
              <a:solidFill>
                <a:srgbClr val="FFFFFF"/>
              </a:solidFill>
            </a:endParaRPr>
          </a:p>
        </p:txBody>
      </p:sp>
    </p:spTree>
    <p:extLst>
      <p:ext uri="{BB962C8B-B14F-4D97-AF65-F5344CB8AC3E}">
        <p14:creationId xmlns:p14="http://schemas.microsoft.com/office/powerpoint/2010/main" val="71829546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Remote hack of Jeep Cherokee">
            <a:extLst>
              <a:ext uri="{FF2B5EF4-FFF2-40B4-BE49-F238E27FC236}">
                <a16:creationId xmlns:a16="http://schemas.microsoft.com/office/drawing/2014/main" id="{7C529D90-2D2E-4E56-9B0B-A803F6A5EF4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1665" b="2784"/>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FD008-FCD7-4815-B993-7BE39FB653AB}"/>
              </a:ext>
            </a:extLst>
          </p:cNvPr>
          <p:cNvSpPr>
            <a:spLocks noGrp="1"/>
          </p:cNvSpPr>
          <p:nvPr>
            <p:ph type="title"/>
          </p:nvPr>
        </p:nvSpPr>
        <p:spPr>
          <a:xfrm>
            <a:off x="838200" y="365125"/>
            <a:ext cx="10515600" cy="1325563"/>
          </a:xfrm>
        </p:spPr>
        <p:txBody>
          <a:bodyPr>
            <a:normAutofit/>
          </a:bodyPr>
          <a:lstStyle/>
          <a:p>
            <a:r>
              <a:rPr lang="en-US" b="1" dirty="0">
                <a:solidFill>
                  <a:schemeClr val="tx1">
                    <a:lumMod val="85000"/>
                    <a:lumOff val="15000"/>
                  </a:schemeClr>
                </a:solidFill>
              </a:rPr>
              <a:t>Proposed G-IDS Framework</a:t>
            </a:r>
          </a:p>
        </p:txBody>
      </p:sp>
      <p:sp>
        <p:nvSpPr>
          <p:cNvPr id="3" name="Content Placeholder 2">
            <a:extLst>
              <a:ext uri="{FF2B5EF4-FFF2-40B4-BE49-F238E27FC236}">
                <a16:creationId xmlns:a16="http://schemas.microsoft.com/office/drawing/2014/main" id="{66722788-AB15-4B0A-966E-C2026B39E15F}"/>
              </a:ext>
            </a:extLst>
          </p:cNvPr>
          <p:cNvSpPr>
            <a:spLocks noGrp="1"/>
          </p:cNvSpPr>
          <p:nvPr>
            <p:ph idx="1"/>
          </p:nvPr>
        </p:nvSpPr>
        <p:spPr>
          <a:xfrm>
            <a:off x="339087" y="1574417"/>
            <a:ext cx="3604451" cy="4351338"/>
          </a:xfrm>
        </p:spPr>
        <p:txBody>
          <a:bodyPr>
            <a:normAutofit fontScale="92500" lnSpcReduction="10000"/>
          </a:bodyPr>
          <a:lstStyle/>
          <a:p>
            <a:r>
              <a:rPr lang="en-US" sz="1600" b="0" i="0" dirty="0">
                <a:effectLst/>
                <a:latin typeface="Arial" panose="020B0604020202020204" pitchFamily="34" charset="0"/>
              </a:rPr>
              <a:t>G-IDS is designed to identify both known and new cyberattacks on vehicle networks considering three different datasets at the same time: </a:t>
            </a:r>
          </a:p>
          <a:p>
            <a:pPr>
              <a:buFont typeface="Wingdings" panose="05000000000000000000" pitchFamily="2" charset="2"/>
              <a:buChar char="q"/>
            </a:pPr>
            <a:r>
              <a:rPr lang="en-US" sz="1600" b="0" i="0" dirty="0">
                <a:effectLst/>
                <a:latin typeface="Arial" panose="020B0604020202020204" pitchFamily="34" charset="0"/>
              </a:rPr>
              <a:t>CIC-IDS-2017</a:t>
            </a:r>
          </a:p>
          <a:p>
            <a:pPr>
              <a:buFont typeface="Wingdings" panose="05000000000000000000" pitchFamily="2" charset="2"/>
              <a:buChar char="q"/>
            </a:pPr>
            <a:r>
              <a:rPr lang="en-US" sz="1600" b="0" i="0" dirty="0">
                <a:effectLst/>
                <a:latin typeface="Arial" panose="020B0604020202020204" pitchFamily="34" charset="0"/>
              </a:rPr>
              <a:t>CSE-CIC-IDS-2018</a:t>
            </a:r>
          </a:p>
          <a:p>
            <a:pPr>
              <a:buFont typeface="Wingdings" panose="05000000000000000000" pitchFamily="2" charset="2"/>
              <a:buChar char="q"/>
            </a:pPr>
            <a:r>
              <a:rPr lang="en-US" sz="1600" dirty="0">
                <a:latin typeface="Arial" panose="020B0604020202020204" pitchFamily="34" charset="0"/>
              </a:rPr>
              <a:t>CIC-DDOS-2019</a:t>
            </a:r>
            <a:r>
              <a:rPr lang="en-US" sz="1600" b="0" i="0" dirty="0">
                <a:effectLst/>
                <a:latin typeface="Arial" panose="020B0604020202020204" pitchFamily="34" charset="0"/>
              </a:rPr>
              <a:t> </a:t>
            </a:r>
          </a:p>
          <a:p>
            <a:pPr marL="0" indent="0">
              <a:buNone/>
            </a:pPr>
            <a:endParaRPr lang="en-US" sz="1600" b="0" i="0" dirty="0">
              <a:effectLst/>
              <a:latin typeface="Arial" panose="020B0604020202020204" pitchFamily="34" charset="0"/>
            </a:endParaRPr>
          </a:p>
          <a:p>
            <a:r>
              <a:rPr lang="en-US" sz="1600" dirty="0">
                <a:latin typeface="Arial" panose="020B0604020202020204" pitchFamily="34" charset="0"/>
              </a:rPr>
              <a:t>T</a:t>
            </a:r>
            <a:r>
              <a:rPr lang="en-US" sz="1600" b="0" i="0" dirty="0">
                <a:effectLst/>
                <a:latin typeface="Arial" panose="020B0604020202020204" pitchFamily="34" charset="0"/>
              </a:rPr>
              <a:t>he main attacks are:</a:t>
            </a:r>
          </a:p>
          <a:p>
            <a:pPr>
              <a:buFont typeface="Wingdings" panose="05000000000000000000" pitchFamily="2" charset="2"/>
              <a:buChar char="q"/>
            </a:pPr>
            <a:r>
              <a:rPr lang="en-US" sz="1600" b="0" i="0" dirty="0">
                <a:effectLst/>
                <a:latin typeface="Arial" panose="020B0604020202020204" pitchFamily="34" charset="0"/>
              </a:rPr>
              <a:t> Denial-of-Service (DoS)</a:t>
            </a:r>
          </a:p>
          <a:p>
            <a:pPr>
              <a:buFont typeface="Wingdings" panose="05000000000000000000" pitchFamily="2" charset="2"/>
              <a:buChar char="q"/>
            </a:pPr>
            <a:r>
              <a:rPr lang="en-US" sz="1600" b="0" i="0" dirty="0">
                <a:effectLst/>
                <a:latin typeface="Arial" panose="020B0604020202020204" pitchFamily="34" charset="0"/>
              </a:rPr>
              <a:t>Distributed Denial-of-Service (DDoS) Attack</a:t>
            </a:r>
          </a:p>
          <a:p>
            <a:pPr>
              <a:buFont typeface="Wingdings" panose="05000000000000000000" pitchFamily="2" charset="2"/>
              <a:buChar char="q"/>
            </a:pPr>
            <a:r>
              <a:rPr lang="en-US" sz="1600" b="0" i="0" dirty="0">
                <a:effectLst/>
                <a:latin typeface="Arial" panose="020B0604020202020204" pitchFamily="34" charset="0"/>
              </a:rPr>
              <a:t>Port-Scan</a:t>
            </a:r>
          </a:p>
          <a:p>
            <a:pPr>
              <a:buFont typeface="Wingdings" panose="05000000000000000000" pitchFamily="2" charset="2"/>
              <a:buChar char="q"/>
            </a:pPr>
            <a:r>
              <a:rPr lang="en-US" sz="1600" b="0" i="0" dirty="0">
                <a:effectLst/>
                <a:latin typeface="Arial" panose="020B0604020202020204" pitchFamily="34" charset="0"/>
              </a:rPr>
              <a:t>Brute-Force</a:t>
            </a:r>
          </a:p>
          <a:p>
            <a:pPr>
              <a:buFont typeface="Wingdings" panose="05000000000000000000" pitchFamily="2" charset="2"/>
              <a:buChar char="q"/>
            </a:pPr>
            <a:r>
              <a:rPr lang="en-US" sz="1600" dirty="0">
                <a:latin typeface="Arial" panose="020B0604020202020204" pitchFamily="34" charset="0"/>
              </a:rPr>
              <a:t>I</a:t>
            </a:r>
            <a:r>
              <a:rPr lang="en-US" sz="1600" b="0" i="0" dirty="0">
                <a:effectLst/>
                <a:latin typeface="Arial" panose="020B0604020202020204" pitchFamily="34" charset="0"/>
              </a:rPr>
              <a:t>nfiltration </a:t>
            </a:r>
            <a:endParaRPr lang="en-US" sz="2600" dirty="0">
              <a:solidFill>
                <a:srgbClr val="FFFFFF"/>
              </a:solidFill>
              <a:latin typeface="Calibri" panose="020F0502020204030204" pitchFamily="34" charset="0"/>
            </a:endParaRPr>
          </a:p>
        </p:txBody>
      </p:sp>
      <p:pic>
        <p:nvPicPr>
          <p:cNvPr id="7" name="Picture 6">
            <a:extLst>
              <a:ext uri="{FF2B5EF4-FFF2-40B4-BE49-F238E27FC236}">
                <a16:creationId xmlns:a16="http://schemas.microsoft.com/office/drawing/2014/main" id="{B2E95EA3-5515-4526-BCAA-F0D0CCD0EBD3}"/>
              </a:ext>
            </a:extLst>
          </p:cNvPr>
          <p:cNvPicPr/>
          <p:nvPr/>
        </p:nvPicPr>
        <p:blipFill>
          <a:blip r:embed="rId4"/>
          <a:stretch>
            <a:fillRect/>
          </a:stretch>
        </p:blipFill>
        <p:spPr>
          <a:xfrm>
            <a:off x="3943538" y="1583844"/>
            <a:ext cx="8149256" cy="5062053"/>
          </a:xfrm>
          <a:prstGeom prst="rect">
            <a:avLst/>
          </a:prstGeom>
        </p:spPr>
      </p:pic>
    </p:spTree>
    <p:extLst>
      <p:ext uri="{BB962C8B-B14F-4D97-AF65-F5344CB8AC3E}">
        <p14:creationId xmlns:p14="http://schemas.microsoft.com/office/powerpoint/2010/main" val="34069597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Remote hack of Jeep Cherokee">
            <a:extLst>
              <a:ext uri="{FF2B5EF4-FFF2-40B4-BE49-F238E27FC236}">
                <a16:creationId xmlns:a16="http://schemas.microsoft.com/office/drawing/2014/main" id="{7C529D90-2D2E-4E56-9B0B-A803F6A5EF4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1665" b="2784"/>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FD008-FCD7-4815-B993-7BE39FB653AB}"/>
              </a:ext>
            </a:extLst>
          </p:cNvPr>
          <p:cNvSpPr>
            <a:spLocks noGrp="1"/>
          </p:cNvSpPr>
          <p:nvPr>
            <p:ph type="title"/>
          </p:nvPr>
        </p:nvSpPr>
        <p:spPr>
          <a:xfrm>
            <a:off x="838200" y="365125"/>
            <a:ext cx="10515600" cy="1325563"/>
          </a:xfrm>
        </p:spPr>
        <p:txBody>
          <a:bodyPr>
            <a:normAutofit/>
          </a:bodyPr>
          <a:lstStyle/>
          <a:p>
            <a:r>
              <a:rPr lang="en-US" b="1" dirty="0">
                <a:solidFill>
                  <a:schemeClr val="tx1">
                    <a:lumMod val="85000"/>
                    <a:lumOff val="15000"/>
                  </a:schemeClr>
                </a:solidFill>
              </a:rPr>
              <a:t>Results</a:t>
            </a:r>
          </a:p>
        </p:txBody>
      </p:sp>
      <p:sp>
        <p:nvSpPr>
          <p:cNvPr id="3" name="Content Placeholder 2">
            <a:extLst>
              <a:ext uri="{FF2B5EF4-FFF2-40B4-BE49-F238E27FC236}">
                <a16:creationId xmlns:a16="http://schemas.microsoft.com/office/drawing/2014/main" id="{66722788-AB15-4B0A-966E-C2026B39E15F}"/>
              </a:ext>
            </a:extLst>
          </p:cNvPr>
          <p:cNvSpPr>
            <a:spLocks noGrp="1"/>
          </p:cNvSpPr>
          <p:nvPr>
            <p:ph idx="1"/>
          </p:nvPr>
        </p:nvSpPr>
        <p:spPr>
          <a:xfrm>
            <a:off x="339087" y="1574416"/>
            <a:ext cx="6325664" cy="5062053"/>
          </a:xfrm>
        </p:spPr>
        <p:txBody>
          <a:bodyPr>
            <a:normAutofit/>
          </a:bodyPr>
          <a:lstStyle/>
          <a:p>
            <a:r>
              <a:rPr lang="en-US" sz="2600" dirty="0">
                <a:solidFill>
                  <a:srgbClr val="FFFFFF"/>
                </a:solidFill>
                <a:latin typeface="Calibri" panose="020F0502020204030204" pitchFamily="34" charset="0"/>
              </a:rPr>
              <a:t>Experimental results illustrate that our proposed IDS detection models can detect internet of vehicles attacks with:</a:t>
            </a:r>
          </a:p>
          <a:p>
            <a:pPr>
              <a:buFont typeface="Wingdings" panose="05000000000000000000" pitchFamily="2" charset="2"/>
              <a:buChar char="Ø"/>
            </a:pPr>
            <a:r>
              <a:rPr lang="en-US" sz="2600" dirty="0">
                <a:solidFill>
                  <a:srgbClr val="FFFFFF"/>
                </a:solidFill>
                <a:latin typeface="Calibri" panose="020F0502020204030204" pitchFamily="34" charset="0"/>
              </a:rPr>
              <a:t> 100% accuracy on CIC-IDS-2017.</a:t>
            </a:r>
          </a:p>
          <a:p>
            <a:pPr>
              <a:buFont typeface="Wingdings" panose="05000000000000000000" pitchFamily="2" charset="2"/>
              <a:buChar char="Ø"/>
            </a:pPr>
            <a:r>
              <a:rPr lang="en-US" sz="2600" dirty="0">
                <a:solidFill>
                  <a:srgbClr val="FFFFFF"/>
                </a:solidFill>
                <a:latin typeface="Calibri" panose="020F0502020204030204" pitchFamily="34" charset="0"/>
              </a:rPr>
              <a:t> 99.91% accuracy on CSE-CIC-IDS-2018.</a:t>
            </a:r>
          </a:p>
          <a:p>
            <a:pPr>
              <a:buFont typeface="Wingdings" panose="05000000000000000000" pitchFamily="2" charset="2"/>
              <a:buChar char="Ø"/>
            </a:pPr>
            <a:r>
              <a:rPr lang="en-US" sz="2600" dirty="0">
                <a:solidFill>
                  <a:srgbClr val="FFFFFF"/>
                </a:solidFill>
                <a:latin typeface="Calibri" panose="020F0502020204030204" pitchFamily="34" charset="0"/>
              </a:rPr>
              <a:t> 99.81% accuracy on CIC-DDOS-2019.</a:t>
            </a:r>
          </a:p>
          <a:p>
            <a:pPr>
              <a:buFont typeface="Wingdings" panose="05000000000000000000" pitchFamily="2" charset="2"/>
              <a:buChar char="Ø"/>
            </a:pPr>
            <a:r>
              <a:rPr lang="en-US" sz="2600" dirty="0">
                <a:solidFill>
                  <a:srgbClr val="FFFFFF"/>
                </a:solidFill>
                <a:latin typeface="Calibri" panose="020F0502020204030204" pitchFamily="34" charset="0"/>
              </a:rPr>
              <a:t> 99.21 % accuracy on all merged datasets.</a:t>
            </a:r>
          </a:p>
          <a:p>
            <a:pPr>
              <a:buFont typeface="Wingdings" panose="05000000000000000000" pitchFamily="2" charset="2"/>
              <a:buChar char="Ø"/>
            </a:pPr>
            <a:endParaRPr lang="en-US" sz="2600" dirty="0">
              <a:solidFill>
                <a:srgbClr val="FFFFFF"/>
              </a:solidFill>
              <a:latin typeface="Calibri" panose="020F0502020204030204" pitchFamily="34" charset="0"/>
            </a:endParaRPr>
          </a:p>
          <a:p>
            <a:r>
              <a:rPr lang="en-US" sz="2600" dirty="0">
                <a:solidFill>
                  <a:srgbClr val="FFFFFF"/>
                </a:solidFill>
                <a:latin typeface="Calibri" panose="020F0502020204030204" pitchFamily="34" charset="0"/>
              </a:rPr>
              <a:t>The average processing time of each data packet on a vehicle-level machine is about 31.2 seconds. </a:t>
            </a:r>
          </a:p>
          <a:p>
            <a:pPr marL="0" indent="0">
              <a:buNone/>
            </a:pPr>
            <a:endParaRPr lang="en-US" sz="2600" dirty="0">
              <a:solidFill>
                <a:srgbClr val="FFFFFF"/>
              </a:solidFill>
              <a:latin typeface="Calibri" panose="020F0502020204030204" pitchFamily="34" charset="0"/>
            </a:endParaRPr>
          </a:p>
          <a:p>
            <a:endParaRPr lang="en-US" sz="2600" dirty="0">
              <a:solidFill>
                <a:srgbClr val="FFFFFF"/>
              </a:solidFill>
              <a:latin typeface="Calibri" panose="020F0502020204030204" pitchFamily="34" charset="0"/>
            </a:endParaRPr>
          </a:p>
        </p:txBody>
      </p:sp>
      <p:pic>
        <p:nvPicPr>
          <p:cNvPr id="18" name="Content Placeholder 6" descr="Chart, line chart&#10;&#10;Description automatically generated">
            <a:extLst>
              <a:ext uri="{FF2B5EF4-FFF2-40B4-BE49-F238E27FC236}">
                <a16:creationId xmlns:a16="http://schemas.microsoft.com/office/drawing/2014/main" id="{25E1E4C2-B888-4AA1-ABEB-6C3791912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003818" y="1907504"/>
            <a:ext cx="4981815" cy="33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15410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Remote hack of Jeep Cherokee">
            <a:extLst>
              <a:ext uri="{FF2B5EF4-FFF2-40B4-BE49-F238E27FC236}">
                <a16:creationId xmlns:a16="http://schemas.microsoft.com/office/drawing/2014/main" id="{7C529D90-2D2E-4E56-9B0B-A803F6A5EF4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1665" b="27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BFD008-FCD7-4815-B993-7BE39FB653AB}"/>
              </a:ext>
            </a:extLst>
          </p:cNvPr>
          <p:cNvSpPr>
            <a:spLocks noGrp="1"/>
          </p:cNvSpPr>
          <p:nvPr>
            <p:ph type="title"/>
          </p:nvPr>
        </p:nvSpPr>
        <p:spPr>
          <a:xfrm>
            <a:off x="838200" y="182568"/>
            <a:ext cx="10515600" cy="1325563"/>
          </a:xfrm>
        </p:spPr>
        <p:txBody>
          <a:bodyPr>
            <a:normAutofit/>
          </a:bodyPr>
          <a:lstStyle/>
          <a:p>
            <a:r>
              <a:rPr lang="en-US" b="1" dirty="0">
                <a:solidFill>
                  <a:schemeClr val="tx1">
                    <a:lumMod val="85000"/>
                    <a:lumOff val="15000"/>
                  </a:schemeClr>
                </a:solidFill>
              </a:rPr>
              <a:t>Future Work</a:t>
            </a:r>
            <a:endParaRPr lang="en-US" dirty="0">
              <a:solidFill>
                <a:srgbClr val="FFFFFF"/>
              </a:solidFill>
            </a:endParaRPr>
          </a:p>
        </p:txBody>
      </p:sp>
      <p:sp>
        <p:nvSpPr>
          <p:cNvPr id="3" name="Content Placeholder 2">
            <a:extLst>
              <a:ext uri="{FF2B5EF4-FFF2-40B4-BE49-F238E27FC236}">
                <a16:creationId xmlns:a16="http://schemas.microsoft.com/office/drawing/2014/main" id="{66722788-AB15-4B0A-966E-C2026B39E15F}"/>
              </a:ext>
            </a:extLst>
          </p:cNvPr>
          <p:cNvSpPr>
            <a:spLocks noGrp="1"/>
          </p:cNvSpPr>
          <p:nvPr>
            <p:ph idx="1"/>
          </p:nvPr>
        </p:nvSpPr>
        <p:spPr>
          <a:xfrm>
            <a:off x="517688" y="1690688"/>
            <a:ext cx="10836112" cy="5167302"/>
          </a:xfrm>
        </p:spPr>
        <p:txBody>
          <a:bodyPr>
            <a:normAutofit/>
          </a:bodyPr>
          <a:lstStyle/>
          <a:p>
            <a:r>
              <a:rPr lang="en-US" dirty="0">
                <a:solidFill>
                  <a:srgbClr val="FFFFFF"/>
                </a:solidFill>
              </a:rPr>
              <a:t>Different deep RL algorithms to compare the performance using smaller batch size to make the training faster. </a:t>
            </a:r>
          </a:p>
          <a:p>
            <a:r>
              <a:rPr lang="en-US" dirty="0">
                <a:solidFill>
                  <a:srgbClr val="FFFFFF"/>
                </a:solidFill>
              </a:rPr>
              <a:t>The DQN algorithm is unstable, due to the increased variance in Q value learning. </a:t>
            </a:r>
          </a:p>
          <a:p>
            <a:r>
              <a:rPr lang="en-US" dirty="0">
                <a:solidFill>
                  <a:srgbClr val="FFFFFF"/>
                </a:solidFill>
              </a:rPr>
              <a:t>Define waypoints (Global position estimation and local position tracking).</a:t>
            </a:r>
          </a:p>
          <a:p>
            <a:r>
              <a:rPr lang="en-US" dirty="0">
                <a:solidFill>
                  <a:srgbClr val="FFFFFF"/>
                </a:solidFill>
              </a:rPr>
              <a:t>Customize the collision sensor rewards (according to categories)</a:t>
            </a:r>
          </a:p>
          <a:p>
            <a:r>
              <a:rPr lang="en-US" dirty="0">
                <a:solidFill>
                  <a:srgbClr val="FFFFFF"/>
                </a:solidFill>
              </a:rPr>
              <a:t>We will perform internet of vehicle cyberattacks by our own on CARLA simulator, so we could test our G-IDS model for detecting and preventing on our  model 3 vehicle.</a:t>
            </a:r>
          </a:p>
        </p:txBody>
      </p:sp>
    </p:spTree>
    <p:extLst>
      <p:ext uri="{BB962C8B-B14F-4D97-AF65-F5344CB8AC3E}">
        <p14:creationId xmlns:p14="http://schemas.microsoft.com/office/powerpoint/2010/main" val="23916712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4470826"/>
          </a:xfrm>
        </p:spPr>
        <p:txBody>
          <a:bodyPr>
            <a:normAutofit/>
          </a:bodyPr>
          <a:lstStyle/>
          <a:p>
            <a:pPr algn="ctr"/>
            <a:r>
              <a:rPr lang="en-US" sz="4400" dirty="0">
                <a:solidFill>
                  <a:srgbClr val="FFFFFF"/>
                </a:solidFill>
                <a:latin typeface="Calibri" panose="020F0502020204030204" pitchFamily="34" charset="0"/>
              </a:rPr>
              <a:t>Thank you for Listening </a:t>
            </a:r>
            <a:r>
              <a:rPr lang="en-US" sz="4400" dirty="0">
                <a:solidFill>
                  <a:srgbClr val="FFFFFF"/>
                </a:solidFill>
                <a:latin typeface="Calibri" panose="020F0502020204030204" pitchFamily="34" charset="0"/>
                <a:sym typeface="Wingdings" panose="05000000000000000000" pitchFamily="2" charset="2"/>
              </a:rPr>
              <a:t></a:t>
            </a:r>
            <a:br>
              <a:rPr lang="en-US" sz="4400" dirty="0">
                <a:solidFill>
                  <a:srgbClr val="FFFFFF"/>
                </a:solidFill>
                <a:latin typeface="Calibri" panose="020F0502020204030204" pitchFamily="34" charset="0"/>
              </a:rPr>
            </a:br>
            <a:br>
              <a:rPr lang="en-US" sz="4400" dirty="0">
                <a:solidFill>
                  <a:srgbClr val="FFFFFF"/>
                </a:solidFill>
                <a:latin typeface="Calibri" panose="020F0502020204030204" pitchFamily="34" charset="0"/>
              </a:rPr>
            </a:br>
            <a:r>
              <a:rPr lang="en-US" sz="4400" dirty="0">
                <a:solidFill>
                  <a:srgbClr val="FFFFFF"/>
                </a:solidFill>
                <a:latin typeface="Calibri" panose="020F0502020204030204" pitchFamily="34" charset="0"/>
              </a:rPr>
              <a:t>Any questions ?</a:t>
            </a:r>
          </a:p>
        </p:txBody>
      </p:sp>
    </p:spTree>
    <p:extLst>
      <p:ext uri="{BB962C8B-B14F-4D97-AF65-F5344CB8AC3E}">
        <p14:creationId xmlns:p14="http://schemas.microsoft.com/office/powerpoint/2010/main" val="182870346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erson driving a car&#10;&#10;Description automatically generated with medium confidence">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0" y="1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r>
              <a:rPr lang="fi-FI" sz="4400" b="1" dirty="0" err="1">
                <a:solidFill>
                  <a:schemeClr val="tx1">
                    <a:lumMod val="85000"/>
                    <a:lumOff val="15000"/>
                  </a:schemeClr>
                </a:solidFill>
              </a:rPr>
              <a:t>Outline</a:t>
            </a:r>
            <a:r>
              <a:rPr lang="fi-FI" sz="4400" b="1" dirty="0">
                <a:solidFill>
                  <a:schemeClr val="tx1">
                    <a:lumMod val="85000"/>
                    <a:lumOff val="15000"/>
                  </a:schemeClr>
                </a:solidFill>
              </a:rPr>
              <a:t> </a:t>
            </a:r>
            <a:endParaRPr lang="en-US" dirty="0">
              <a:solidFill>
                <a:srgbClr val="FFFFFF"/>
              </a:solidFill>
            </a:endParaRPr>
          </a:p>
        </p:txBody>
      </p:sp>
      <p:sp>
        <p:nvSpPr>
          <p:cNvPr id="3" name="Content Placeholder 2">
            <a:extLst>
              <a:ext uri="{FF2B5EF4-FFF2-40B4-BE49-F238E27FC236}">
                <a16:creationId xmlns:a16="http://schemas.microsoft.com/office/drawing/2014/main" id="{4FC84294-F1D6-4228-BFE4-BC2A9CE1C6F4}"/>
              </a:ext>
            </a:extLst>
          </p:cNvPr>
          <p:cNvSpPr>
            <a:spLocks noGrp="1"/>
          </p:cNvSpPr>
          <p:nvPr>
            <p:ph idx="1"/>
          </p:nvPr>
        </p:nvSpPr>
        <p:spPr>
          <a:xfrm>
            <a:off x="838200" y="1825625"/>
            <a:ext cx="10515600" cy="4351338"/>
          </a:xfrm>
        </p:spPr>
        <p:txBody>
          <a:bodyPr>
            <a:normAutofit/>
          </a:bodyPr>
          <a:lstStyle/>
          <a:p>
            <a:r>
              <a:rPr lang="en-US" sz="2200" dirty="0">
                <a:solidFill>
                  <a:srgbClr val="FFFFFF"/>
                </a:solidFill>
                <a:latin typeface="Calibri" panose="020F0502020204030204" pitchFamily="34" charset="0"/>
              </a:rPr>
              <a:t>Introduction</a:t>
            </a:r>
          </a:p>
          <a:p>
            <a:r>
              <a:rPr lang="en-US" sz="2200" dirty="0">
                <a:solidFill>
                  <a:srgbClr val="FFFFFF"/>
                </a:solidFill>
                <a:latin typeface="Calibri" panose="020F0502020204030204" pitchFamily="34" charset="0"/>
              </a:rPr>
              <a:t>Deep Reinforcement learning for self driving cars</a:t>
            </a:r>
          </a:p>
          <a:p>
            <a:pPr>
              <a:buFont typeface="Wingdings" panose="05000000000000000000" pitchFamily="2" charset="2"/>
              <a:buChar char="Ø"/>
            </a:pPr>
            <a:r>
              <a:rPr lang="en-US" sz="2200" dirty="0">
                <a:solidFill>
                  <a:srgbClr val="FFFFFF"/>
                </a:solidFill>
                <a:latin typeface="Calibri" panose="020F0502020204030204" pitchFamily="34" charset="0"/>
              </a:rPr>
              <a:t>Motivation behind using Deep Reinforcement learning</a:t>
            </a:r>
          </a:p>
          <a:p>
            <a:pPr>
              <a:buFont typeface="Wingdings" panose="05000000000000000000" pitchFamily="2" charset="2"/>
              <a:buChar char="Ø"/>
            </a:pPr>
            <a:r>
              <a:rPr lang="en-US" sz="2200" dirty="0">
                <a:solidFill>
                  <a:srgbClr val="FFFFFF"/>
                </a:solidFill>
              </a:rPr>
              <a:t>Methodology</a:t>
            </a:r>
          </a:p>
          <a:p>
            <a:pPr>
              <a:buFont typeface="Wingdings" panose="05000000000000000000" pitchFamily="2" charset="2"/>
              <a:buChar char="Ø"/>
            </a:pPr>
            <a:r>
              <a:rPr lang="en-US" sz="2200" dirty="0">
                <a:solidFill>
                  <a:srgbClr val="FFFFFF"/>
                </a:solidFill>
              </a:rPr>
              <a:t>Results</a:t>
            </a:r>
          </a:p>
          <a:p>
            <a:pPr>
              <a:buFont typeface="Wingdings" panose="05000000000000000000" pitchFamily="2" charset="2"/>
              <a:buChar char="Ø"/>
            </a:pPr>
            <a:endParaRPr lang="en-US" sz="2200" dirty="0">
              <a:solidFill>
                <a:srgbClr val="FFFFFF"/>
              </a:solidFill>
            </a:endParaRPr>
          </a:p>
          <a:p>
            <a:r>
              <a:rPr lang="en-US" sz="2200" dirty="0">
                <a:solidFill>
                  <a:srgbClr val="FFFFFF"/>
                </a:solidFill>
                <a:latin typeface="Calibri" panose="020F0502020204030204" pitchFamily="34" charset="0"/>
              </a:rPr>
              <a:t>Cybersecurity Models for detecting Internet of Vehicles Cyberattacks</a:t>
            </a:r>
            <a:endParaRPr lang="en-US" sz="2200" dirty="0">
              <a:solidFill>
                <a:srgbClr val="FFFFFF"/>
              </a:solidFill>
            </a:endParaRPr>
          </a:p>
          <a:p>
            <a:pPr>
              <a:buFont typeface="Wingdings" panose="05000000000000000000" pitchFamily="2" charset="2"/>
              <a:buChar char="Ø"/>
            </a:pPr>
            <a:r>
              <a:rPr lang="en-US" sz="2200" dirty="0">
                <a:solidFill>
                  <a:srgbClr val="FFFFFF"/>
                </a:solidFill>
                <a:latin typeface="Calibri" panose="020F0502020204030204" pitchFamily="34" charset="0"/>
              </a:rPr>
              <a:t>Motivation behind Cybersecurity </a:t>
            </a:r>
          </a:p>
          <a:p>
            <a:pPr>
              <a:buFont typeface="Wingdings" panose="05000000000000000000" pitchFamily="2" charset="2"/>
              <a:buChar char="Ø"/>
            </a:pPr>
            <a:r>
              <a:rPr lang="en-US" sz="2200" dirty="0">
                <a:solidFill>
                  <a:srgbClr val="FFFFFF"/>
                </a:solidFill>
              </a:rPr>
              <a:t>Methodology</a:t>
            </a:r>
          </a:p>
          <a:p>
            <a:pPr>
              <a:buFont typeface="Wingdings" panose="05000000000000000000" pitchFamily="2" charset="2"/>
              <a:buChar char="Ø"/>
            </a:pPr>
            <a:r>
              <a:rPr lang="en-US" sz="2200" dirty="0">
                <a:solidFill>
                  <a:srgbClr val="FFFFFF"/>
                </a:solidFill>
              </a:rPr>
              <a:t>Results</a:t>
            </a:r>
          </a:p>
          <a:p>
            <a:pPr marL="0" indent="0">
              <a:buNone/>
            </a:pPr>
            <a:endParaRPr lang="en-US" sz="2200" dirty="0">
              <a:solidFill>
                <a:srgbClr val="FFFFFF"/>
              </a:solidFill>
            </a:endParaRPr>
          </a:p>
          <a:p>
            <a:endParaRPr lang="en-US" sz="2200" dirty="0">
              <a:solidFill>
                <a:srgbClr val="FFFFFF"/>
              </a:solidFill>
            </a:endParaRPr>
          </a:p>
          <a:p>
            <a:endParaRPr lang="en-US" sz="2200" dirty="0">
              <a:solidFill>
                <a:srgbClr val="FFFFFF"/>
              </a:solidFill>
              <a:latin typeface="Calibri" panose="020F0502020204030204" pitchFamily="34" charset="0"/>
            </a:endParaRPr>
          </a:p>
        </p:txBody>
      </p:sp>
    </p:spTree>
    <p:extLst>
      <p:ext uri="{BB962C8B-B14F-4D97-AF65-F5344CB8AC3E}">
        <p14:creationId xmlns:p14="http://schemas.microsoft.com/office/powerpoint/2010/main" val="252629883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pPr>
              <a:spcAft>
                <a:spcPts val="600"/>
              </a:spcAft>
            </a:pPr>
            <a:r>
              <a:rPr lang="en-US" b="1" dirty="0">
                <a:solidFill>
                  <a:schemeClr val="tx1">
                    <a:lumMod val="85000"/>
                    <a:lumOff val="15000"/>
                  </a:schemeClr>
                </a:solidFill>
              </a:rPr>
              <a:t>Problem Statements </a:t>
            </a:r>
          </a:p>
        </p:txBody>
      </p:sp>
      <p:graphicFrame>
        <p:nvGraphicFramePr>
          <p:cNvPr id="6" name="Content Placeholder 2">
            <a:extLst>
              <a:ext uri="{FF2B5EF4-FFF2-40B4-BE49-F238E27FC236}">
                <a16:creationId xmlns:a16="http://schemas.microsoft.com/office/drawing/2014/main" id="{F213A62E-8499-4BA1-947D-AC4A22688F76}"/>
              </a:ext>
            </a:extLst>
          </p:cNvPr>
          <p:cNvGraphicFramePr>
            <a:graphicFrameLocks/>
          </p:cNvGraphicFramePr>
          <p:nvPr>
            <p:extLst>
              <p:ext uri="{D42A27DB-BD31-4B8C-83A1-F6EECF244321}">
                <p14:modId xmlns:p14="http://schemas.microsoft.com/office/powerpoint/2010/main" val="1985210729"/>
              </p:ext>
            </p:extLst>
          </p:nvPr>
        </p:nvGraphicFramePr>
        <p:xfrm>
          <a:off x="207390" y="1930519"/>
          <a:ext cx="6869107"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58536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20" y="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pPr>
              <a:spcAft>
                <a:spcPts val="600"/>
              </a:spcAft>
            </a:pPr>
            <a:r>
              <a:rPr lang="en-US" b="1" dirty="0">
                <a:solidFill>
                  <a:schemeClr val="tx1">
                    <a:lumMod val="85000"/>
                    <a:lumOff val="15000"/>
                  </a:schemeClr>
                </a:solidFill>
              </a:rPr>
              <a:t>Methodology</a:t>
            </a:r>
          </a:p>
        </p:txBody>
      </p:sp>
      <p:sp>
        <p:nvSpPr>
          <p:cNvPr id="3" name="Content Placeholder 2">
            <a:extLst>
              <a:ext uri="{FF2B5EF4-FFF2-40B4-BE49-F238E27FC236}">
                <a16:creationId xmlns:a16="http://schemas.microsoft.com/office/drawing/2014/main" id="{4FC84294-F1D6-4228-BFE4-BC2A9CE1C6F4}"/>
              </a:ext>
            </a:extLst>
          </p:cNvPr>
          <p:cNvSpPr>
            <a:spLocks noGrp="1"/>
          </p:cNvSpPr>
          <p:nvPr>
            <p:ph idx="1"/>
          </p:nvPr>
        </p:nvSpPr>
        <p:spPr>
          <a:xfrm>
            <a:off x="838200" y="1825625"/>
            <a:ext cx="10515600" cy="4351338"/>
          </a:xfrm>
        </p:spPr>
        <p:txBody>
          <a:bodyPr>
            <a:normAutofit/>
          </a:bodyPr>
          <a:lstStyle/>
          <a:p>
            <a:pPr marL="0" lvl="0" algn="just"/>
            <a:r>
              <a:rPr lang="en-US" sz="2400" u="sng" dirty="0"/>
              <a:t>Decision-making system of autonomous driving</a:t>
            </a:r>
          </a:p>
          <a:p>
            <a:pPr marL="0" lvl="0" algn="just"/>
            <a:endParaRPr lang="en-US" sz="300" dirty="0"/>
          </a:p>
          <a:p>
            <a:pPr algn="just">
              <a:buFont typeface="Wingdings" panose="05000000000000000000" pitchFamily="2" charset="2"/>
              <a:buChar char="Ø"/>
            </a:pPr>
            <a:r>
              <a:rPr lang="en-US" sz="2400" dirty="0"/>
              <a:t>Imitation learning (Supervised Learning) involves a supervisor that provides data to the learner. </a:t>
            </a:r>
          </a:p>
          <a:p>
            <a:pPr marL="114300" lvl="0" indent="-342900" algn="just">
              <a:buFont typeface="Wingdings" panose="05000000000000000000" pitchFamily="2" charset="2"/>
              <a:buChar char="Ø"/>
            </a:pPr>
            <a:r>
              <a:rPr lang="en-US" sz="2400" dirty="0"/>
              <a:t>Reinforcement learning means the agent has to explore in the environment to get feedback signals. </a:t>
            </a:r>
          </a:p>
          <a:p>
            <a:pPr marL="0" lvl="0" algn="just"/>
            <a:endParaRPr lang="en-US" sz="300" b="1" u="sng" dirty="0"/>
          </a:p>
          <a:p>
            <a:pPr algn="just">
              <a:buFont typeface="Wingdings" panose="05000000000000000000" pitchFamily="2" charset="2"/>
              <a:buChar char="q"/>
            </a:pPr>
            <a:r>
              <a:rPr lang="en-US" sz="2400" dirty="0"/>
              <a:t>On the one hand, realizing such a scheme is quite complicated, since it needs to handle all layers of the driving task, on the other hand, even with the full knowledge of the current state of the traffic, the future behavior or intentions of the surrounding drivers are unknown, making the problem partially observable.  </a:t>
            </a:r>
          </a:p>
        </p:txBody>
      </p:sp>
    </p:spTree>
    <p:extLst>
      <p:ext uri="{BB962C8B-B14F-4D97-AF65-F5344CB8AC3E}">
        <p14:creationId xmlns:p14="http://schemas.microsoft.com/office/powerpoint/2010/main" val="20081665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erson driving a car&#10;&#10;Description automatically generated with medium confidence">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20" y="37718"/>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r>
              <a:rPr lang="en-US" b="1" dirty="0">
                <a:solidFill>
                  <a:schemeClr val="tx1">
                    <a:lumMod val="85000"/>
                    <a:lumOff val="15000"/>
                  </a:schemeClr>
                </a:solidFill>
              </a:rPr>
              <a:t>Methodology</a:t>
            </a:r>
          </a:p>
        </p:txBody>
      </p:sp>
      <p:sp>
        <p:nvSpPr>
          <p:cNvPr id="3" name="Content Placeholder 2">
            <a:extLst>
              <a:ext uri="{FF2B5EF4-FFF2-40B4-BE49-F238E27FC236}">
                <a16:creationId xmlns:a16="http://schemas.microsoft.com/office/drawing/2014/main" id="{4FC84294-F1D6-4228-BFE4-BC2A9CE1C6F4}"/>
              </a:ext>
            </a:extLst>
          </p:cNvPr>
          <p:cNvSpPr>
            <a:spLocks noGrp="1"/>
          </p:cNvSpPr>
          <p:nvPr>
            <p:ph idx="1"/>
          </p:nvPr>
        </p:nvSpPr>
        <p:spPr>
          <a:xfrm>
            <a:off x="838200" y="1825624"/>
            <a:ext cx="9493577" cy="4791991"/>
          </a:xfrm>
        </p:spPr>
        <p:txBody>
          <a:bodyPr>
            <a:normAutofit/>
          </a:bodyPr>
          <a:lstStyle/>
          <a:p>
            <a:pPr algn="just"/>
            <a:r>
              <a:rPr lang="en-US" sz="2200" dirty="0">
                <a:solidFill>
                  <a:srgbClr val="FFFFFF"/>
                </a:solidFill>
                <a:latin typeface="Calibri" panose="020F0502020204030204" pitchFamily="34" charset="0"/>
              </a:rPr>
              <a:t>Deep Reinforcement Learning is a generally figuring out predictive perception through trial and error, therefore it is a promising solution, especially in the domains of driving policy, path and motion planning, etc... </a:t>
            </a:r>
            <a:endParaRPr lang="fi-FI" sz="400" dirty="0">
              <a:solidFill>
                <a:srgbClr val="FFFFFF"/>
              </a:solidFill>
              <a:latin typeface="Calibri" panose="020F0502020204030204" pitchFamily="34" charset="0"/>
            </a:endParaRPr>
          </a:p>
          <a:p>
            <a:pPr marL="457200" indent="-339725" algn="just">
              <a:buFont typeface="Wingdings" panose="05000000000000000000" pitchFamily="2" charset="2"/>
              <a:buChar char="Ø"/>
            </a:pPr>
            <a:r>
              <a:rPr lang="en-US" sz="2200" dirty="0">
                <a:solidFill>
                  <a:srgbClr val="FFFFFF"/>
                </a:solidFill>
              </a:rPr>
              <a:t>Deep RL has been successful used in complicated tasks with lower prior knowledge.</a:t>
            </a:r>
          </a:p>
          <a:p>
            <a:pPr marL="457200" indent="-339725" algn="just">
              <a:buFont typeface="Wingdings" panose="05000000000000000000" pitchFamily="2" charset="2"/>
              <a:buChar char="Ø"/>
            </a:pPr>
            <a:r>
              <a:rPr lang="en-US" sz="2200" dirty="0">
                <a:solidFill>
                  <a:srgbClr val="FFFFFF"/>
                </a:solidFill>
              </a:rPr>
              <a:t>Can successfully learn from visual perceptual inputs made up of thousands of pixels.</a:t>
            </a:r>
          </a:p>
          <a:p>
            <a:pPr marL="457200" indent="-339725" algn="just">
              <a:buFont typeface="Wingdings" panose="05000000000000000000" pitchFamily="2" charset="2"/>
              <a:buChar char="Ø"/>
            </a:pPr>
            <a:r>
              <a:rPr lang="en-US" sz="2200" dirty="0">
                <a:solidFill>
                  <a:srgbClr val="FFFFFF"/>
                </a:solidFill>
              </a:rPr>
              <a:t>Able to solve a wide range of complex decision-making tasks that were previously out of reach for a machine.</a:t>
            </a:r>
          </a:p>
          <a:p>
            <a:pPr marL="457200" indent="-339725" algn="just">
              <a:buFont typeface="Wingdings" panose="05000000000000000000" pitchFamily="2" charset="2"/>
              <a:buChar char="Ø"/>
            </a:pPr>
            <a:r>
              <a:rPr lang="en-US" sz="2200" dirty="0">
                <a:solidFill>
                  <a:srgbClr val="FFFFFF"/>
                </a:solidFill>
              </a:rPr>
              <a:t>Deep Reinforcement learning gains from feedback and usually linked with environment interaction with optimal control. </a:t>
            </a:r>
          </a:p>
          <a:p>
            <a:pPr marL="457200" indent="-339725" algn="just">
              <a:buFont typeface="Wingdings" panose="05000000000000000000" pitchFamily="2" charset="2"/>
              <a:buChar char="Ø"/>
            </a:pPr>
            <a:r>
              <a:rPr lang="en-US" sz="2200" dirty="0">
                <a:solidFill>
                  <a:srgbClr val="FFFFFF"/>
                </a:solidFill>
              </a:rPr>
              <a:t>Deep Reinforcement learning trades off between exploration and exploitation.</a:t>
            </a:r>
          </a:p>
          <a:p>
            <a:pPr marL="457200" indent="-339725" algn="just">
              <a:buFont typeface="Wingdings" panose="05000000000000000000" pitchFamily="2" charset="2"/>
              <a:buChar char="Ø"/>
            </a:pPr>
            <a:endParaRPr lang="en-US" sz="2200" dirty="0">
              <a:solidFill>
                <a:srgbClr val="FFFFFF"/>
              </a:solidFill>
            </a:endParaRPr>
          </a:p>
          <a:p>
            <a:pPr marL="457200" indent="-339725" algn="just">
              <a:buFont typeface="Wingdings" panose="05000000000000000000" pitchFamily="2" charset="2"/>
              <a:buChar char="Ø"/>
            </a:pPr>
            <a:endParaRPr lang="en-US" sz="2200" dirty="0">
              <a:solidFill>
                <a:srgbClr val="FFFFFF"/>
              </a:solidFill>
            </a:endParaRPr>
          </a:p>
        </p:txBody>
      </p:sp>
      <p:sp>
        <p:nvSpPr>
          <p:cNvPr id="13" name="Content Placeholder 2">
            <a:extLst>
              <a:ext uri="{FF2B5EF4-FFF2-40B4-BE49-F238E27FC236}">
                <a16:creationId xmlns:a16="http://schemas.microsoft.com/office/drawing/2014/main" id="{446144E9-8B30-46F7-8793-02C619B2F884}"/>
              </a:ext>
            </a:extLst>
          </p:cNvPr>
          <p:cNvSpPr txBox="1">
            <a:spLocks/>
          </p:cNvSpPr>
          <p:nvPr/>
        </p:nvSpPr>
        <p:spPr>
          <a:xfrm>
            <a:off x="131646" y="6438229"/>
            <a:ext cx="2375884" cy="3143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From </a:t>
            </a:r>
            <a:r>
              <a:rPr lang="en-US" sz="800" dirty="0">
                <a:solidFill>
                  <a:srgbClr val="FFFFFF"/>
                </a:solidFill>
                <a:latin typeface="Calibri" panose="020F0502020204030204" pitchFamily="34" charset="0"/>
              </a:rPr>
              <a:t>EECS6892 reinforcement learning by </a:t>
            </a:r>
            <a:r>
              <a:rPr lang="en-US" sz="800" dirty="0" err="1">
                <a:solidFill>
                  <a:srgbClr val="FFFFFF"/>
                </a:solidFill>
                <a:latin typeface="Calibri" panose="020F0502020204030204" pitchFamily="34" charset="0"/>
              </a:rPr>
              <a:t>Zijun</a:t>
            </a:r>
            <a:r>
              <a:rPr lang="en-US" sz="800" dirty="0">
                <a:solidFill>
                  <a:srgbClr val="FFFFFF"/>
                </a:solidFill>
                <a:latin typeface="Calibri" panose="020F0502020204030204" pitchFamily="34" charset="0"/>
              </a:rPr>
              <a:t> Wei</a:t>
            </a:r>
          </a:p>
          <a:p>
            <a:pPr marL="0" indent="0" algn="just">
              <a:buFont typeface="Arial" panose="020B0604020202020204" pitchFamily="34" charset="0"/>
              <a:buNone/>
            </a:pPr>
            <a:endParaRPr lang="en-US" sz="800" dirty="0"/>
          </a:p>
        </p:txBody>
      </p:sp>
    </p:spTree>
    <p:extLst>
      <p:ext uri="{BB962C8B-B14F-4D97-AF65-F5344CB8AC3E}">
        <p14:creationId xmlns:p14="http://schemas.microsoft.com/office/powerpoint/2010/main" val="3119856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pPr marL="0" lvl="0" indent="0">
              <a:spcAft>
                <a:spcPts val="600"/>
              </a:spcAft>
            </a:pPr>
            <a:r>
              <a:rPr lang="en-US" b="1" dirty="0">
                <a:solidFill>
                  <a:schemeClr val="tx1">
                    <a:lumMod val="85000"/>
                    <a:lumOff val="15000"/>
                  </a:schemeClr>
                </a:solidFill>
              </a:rPr>
              <a:t>Markov Decision Process</a:t>
            </a:r>
          </a:p>
        </p:txBody>
      </p:sp>
      <p:pic>
        <p:nvPicPr>
          <p:cNvPr id="5" name="Picture 4">
            <a:extLst>
              <a:ext uri="{FF2B5EF4-FFF2-40B4-BE49-F238E27FC236}">
                <a16:creationId xmlns:a16="http://schemas.microsoft.com/office/drawing/2014/main" id="{FED30687-162F-4F02-B290-36C695301C84}"/>
              </a:ext>
            </a:extLst>
          </p:cNvPr>
          <p:cNvPicPr>
            <a:picLocks noChangeAspect="1"/>
          </p:cNvPicPr>
          <p:nvPr/>
        </p:nvPicPr>
        <p:blipFill>
          <a:blip r:embed="rId4"/>
          <a:stretch>
            <a:fillRect/>
          </a:stretch>
        </p:blipFill>
        <p:spPr>
          <a:xfrm>
            <a:off x="9973654" y="2602336"/>
            <a:ext cx="1937276" cy="1251301"/>
          </a:xfrm>
          <a:prstGeom prst="rect">
            <a:avLst/>
          </a:prstGeom>
        </p:spPr>
      </p:pic>
      <p:sp>
        <p:nvSpPr>
          <p:cNvPr id="9" name="Content Placeholder 8">
            <a:extLst>
              <a:ext uri="{FF2B5EF4-FFF2-40B4-BE49-F238E27FC236}">
                <a16:creationId xmlns:a16="http://schemas.microsoft.com/office/drawing/2014/main" id="{DA001BB7-38D1-42A5-B50C-E756119F875A}"/>
              </a:ext>
            </a:extLst>
          </p:cNvPr>
          <p:cNvSpPr>
            <a:spLocks noGrp="1"/>
          </p:cNvSpPr>
          <p:nvPr>
            <p:ph idx="1"/>
          </p:nvPr>
        </p:nvSpPr>
        <p:spPr>
          <a:xfrm>
            <a:off x="281070" y="1522531"/>
            <a:ext cx="4169614" cy="4970344"/>
          </a:xfrm>
        </p:spPr>
        <p:txBody>
          <a:bodyPr>
            <a:normAutofit fontScale="85000" lnSpcReduction="20000"/>
          </a:bodyPr>
          <a:lstStyle/>
          <a:p>
            <a:pPr marL="0" lvl="0" indent="0">
              <a:lnSpc>
                <a:spcPct val="100000"/>
              </a:lnSpc>
              <a:buNone/>
            </a:pPr>
            <a:r>
              <a:rPr lang="en-US" sz="2800" b="1" dirty="0"/>
              <a:t>Markov Decision Process (MDP):</a:t>
            </a:r>
          </a:p>
          <a:p>
            <a:pPr marL="0" lvl="0" indent="0">
              <a:lnSpc>
                <a:spcPct val="100000"/>
              </a:lnSpc>
              <a:buNone/>
            </a:pPr>
            <a:endParaRPr lang="en-US" sz="2800" b="1" dirty="0"/>
          </a:p>
          <a:p>
            <a:pPr>
              <a:lnSpc>
                <a:spcPct val="100000"/>
              </a:lnSpc>
            </a:pPr>
            <a:r>
              <a:rPr lang="en-US" sz="2800" dirty="0"/>
              <a:t>Is a mathematical framework to describe an environment in reinforcement learning.</a:t>
            </a:r>
          </a:p>
          <a:p>
            <a:pPr>
              <a:lnSpc>
                <a:spcPct val="100000"/>
              </a:lnSpc>
            </a:pPr>
            <a:r>
              <a:rPr lang="en-US" sz="2800" dirty="0"/>
              <a:t>We normally use MDP to formalize the sequential decision-making problems.</a:t>
            </a:r>
          </a:p>
          <a:p>
            <a:pPr>
              <a:lnSpc>
                <a:spcPct val="100000"/>
              </a:lnSpc>
            </a:pPr>
            <a:r>
              <a:rPr lang="en-US" dirty="0"/>
              <a:t>T</a:t>
            </a:r>
            <a:r>
              <a:rPr lang="en-US" sz="2800" dirty="0"/>
              <a:t>he goal of the MDP is to find optimal policy.</a:t>
            </a:r>
          </a:p>
          <a:p>
            <a:pPr>
              <a:lnSpc>
                <a:spcPct val="100000"/>
              </a:lnSpc>
            </a:pPr>
            <a:r>
              <a:rPr lang="en-US" dirty="0"/>
              <a:t>What is the best action that AVs can do, to move from this state to another state.</a:t>
            </a:r>
          </a:p>
          <a:p>
            <a:pPr>
              <a:lnSpc>
                <a:spcPct val="100000"/>
              </a:lnSpc>
            </a:pPr>
            <a:endParaRPr lang="en-US" dirty="0"/>
          </a:p>
        </p:txBody>
      </p:sp>
      <p:sp>
        <p:nvSpPr>
          <p:cNvPr id="15" name="Rectangle 14" descr="Bus">
            <a:extLst>
              <a:ext uri="{FF2B5EF4-FFF2-40B4-BE49-F238E27FC236}">
                <a16:creationId xmlns:a16="http://schemas.microsoft.com/office/drawing/2014/main" id="{660FF98D-FC9F-446D-BE06-9FFF32B15EEC}"/>
              </a:ext>
            </a:extLst>
          </p:cNvPr>
          <p:cNvSpPr/>
          <p:nvPr/>
        </p:nvSpPr>
        <p:spPr>
          <a:xfrm>
            <a:off x="4471871" y="2623420"/>
            <a:ext cx="1549638" cy="120913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61" name="Rectangle 60">
            <a:extLst>
              <a:ext uri="{FF2B5EF4-FFF2-40B4-BE49-F238E27FC236}">
                <a16:creationId xmlns:a16="http://schemas.microsoft.com/office/drawing/2014/main" id="{652973F7-3900-4F14-904A-A4A76048A573}"/>
              </a:ext>
            </a:extLst>
          </p:cNvPr>
          <p:cNvSpPr/>
          <p:nvPr/>
        </p:nvSpPr>
        <p:spPr>
          <a:xfrm>
            <a:off x="7355932" y="3306521"/>
            <a:ext cx="1549638" cy="2285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Reward</a:t>
            </a:r>
          </a:p>
        </p:txBody>
      </p:sp>
      <p:sp>
        <p:nvSpPr>
          <p:cNvPr id="62" name="Rectangle 61">
            <a:extLst>
              <a:ext uri="{FF2B5EF4-FFF2-40B4-BE49-F238E27FC236}">
                <a16:creationId xmlns:a16="http://schemas.microsoft.com/office/drawing/2014/main" id="{2CBDCD4A-5C4B-4017-876B-E73F4CA435A3}"/>
              </a:ext>
            </a:extLst>
          </p:cNvPr>
          <p:cNvSpPr/>
          <p:nvPr/>
        </p:nvSpPr>
        <p:spPr>
          <a:xfrm>
            <a:off x="6907039" y="4805687"/>
            <a:ext cx="2328421" cy="5140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Action</a:t>
            </a:r>
          </a:p>
        </p:txBody>
      </p:sp>
      <p:sp>
        <p:nvSpPr>
          <p:cNvPr id="63" name="Rectangle 62">
            <a:extLst>
              <a:ext uri="{FF2B5EF4-FFF2-40B4-BE49-F238E27FC236}">
                <a16:creationId xmlns:a16="http://schemas.microsoft.com/office/drawing/2014/main" id="{68330BFE-2B59-4917-AE09-62D7A2CB7A36}"/>
              </a:ext>
            </a:extLst>
          </p:cNvPr>
          <p:cNvSpPr/>
          <p:nvPr/>
        </p:nvSpPr>
        <p:spPr>
          <a:xfrm>
            <a:off x="10304454" y="3905297"/>
            <a:ext cx="1420716" cy="2969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Environment </a:t>
            </a:r>
          </a:p>
        </p:txBody>
      </p:sp>
      <p:sp>
        <p:nvSpPr>
          <p:cNvPr id="64" name="Rectangle 63">
            <a:extLst>
              <a:ext uri="{FF2B5EF4-FFF2-40B4-BE49-F238E27FC236}">
                <a16:creationId xmlns:a16="http://schemas.microsoft.com/office/drawing/2014/main" id="{C9514024-813D-4203-81E7-95A03D502CB1}"/>
              </a:ext>
            </a:extLst>
          </p:cNvPr>
          <p:cNvSpPr/>
          <p:nvPr/>
        </p:nvSpPr>
        <p:spPr>
          <a:xfrm>
            <a:off x="4731734" y="3637494"/>
            <a:ext cx="1029912" cy="234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Agent</a:t>
            </a:r>
          </a:p>
        </p:txBody>
      </p:sp>
      <p:sp>
        <p:nvSpPr>
          <p:cNvPr id="65" name="Rectangle 64">
            <a:extLst>
              <a:ext uri="{FF2B5EF4-FFF2-40B4-BE49-F238E27FC236}">
                <a16:creationId xmlns:a16="http://schemas.microsoft.com/office/drawing/2014/main" id="{2A828C56-4245-4EF0-A24D-AB77B0F6FBC2}"/>
              </a:ext>
            </a:extLst>
          </p:cNvPr>
          <p:cNvSpPr/>
          <p:nvPr/>
        </p:nvSpPr>
        <p:spPr>
          <a:xfrm>
            <a:off x="7355932" y="1557411"/>
            <a:ext cx="1549638" cy="3002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Current State</a:t>
            </a:r>
          </a:p>
        </p:txBody>
      </p:sp>
      <p:cxnSp>
        <p:nvCxnSpPr>
          <p:cNvPr id="73" name="Connector: Curved 72">
            <a:extLst>
              <a:ext uri="{FF2B5EF4-FFF2-40B4-BE49-F238E27FC236}">
                <a16:creationId xmlns:a16="http://schemas.microsoft.com/office/drawing/2014/main" id="{08598D32-F46C-4891-BBD3-5A6849A07E11}"/>
              </a:ext>
            </a:extLst>
          </p:cNvPr>
          <p:cNvCxnSpPr>
            <a:stCxn id="64" idx="2"/>
            <a:endCxn id="63" idx="2"/>
          </p:cNvCxnSpPr>
          <p:nvPr/>
        </p:nvCxnSpPr>
        <p:spPr>
          <a:xfrm rot="16200000" flipH="1">
            <a:off x="7965620" y="1153077"/>
            <a:ext cx="330262" cy="5768122"/>
          </a:xfrm>
          <a:prstGeom prst="curvedConnector3">
            <a:avLst>
              <a:gd name="adj1" fmla="val 277683"/>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BBADEA0B-C1FB-4A7B-8CDF-4F123AB4DBDB}"/>
              </a:ext>
            </a:extLst>
          </p:cNvPr>
          <p:cNvCxnSpPr>
            <a:stCxn id="5" idx="0"/>
            <a:endCxn id="15" idx="0"/>
          </p:cNvCxnSpPr>
          <p:nvPr/>
        </p:nvCxnSpPr>
        <p:spPr>
          <a:xfrm rot="16200000" flipH="1" flipV="1">
            <a:off x="8083949" y="-234923"/>
            <a:ext cx="21084" cy="5695602"/>
          </a:xfrm>
          <a:prstGeom prst="curvedConnector3">
            <a:avLst>
              <a:gd name="adj1" fmla="val -3230350"/>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64661F-6237-43D4-A0CF-F71D1CC3BFB0}"/>
              </a:ext>
            </a:extLst>
          </p:cNvPr>
          <p:cNvCxnSpPr>
            <a:stCxn id="5" idx="1"/>
            <a:endCxn id="15" idx="3"/>
          </p:cNvCxnSpPr>
          <p:nvPr/>
        </p:nvCxnSpPr>
        <p:spPr>
          <a:xfrm flipH="1" flipV="1">
            <a:off x="6021509" y="3227986"/>
            <a:ext cx="3952145" cy="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1ECBB670-86FC-4AF0-9025-1C764717872D}"/>
              </a:ext>
            </a:extLst>
          </p:cNvPr>
          <p:cNvSpPr/>
          <p:nvPr/>
        </p:nvSpPr>
        <p:spPr>
          <a:xfrm>
            <a:off x="7741318" y="6172135"/>
            <a:ext cx="1613103" cy="2815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Episode</a:t>
            </a:r>
          </a:p>
        </p:txBody>
      </p:sp>
      <p:sp>
        <p:nvSpPr>
          <p:cNvPr id="100" name="Arrow: Curved Up 99">
            <a:extLst>
              <a:ext uri="{FF2B5EF4-FFF2-40B4-BE49-F238E27FC236}">
                <a16:creationId xmlns:a16="http://schemas.microsoft.com/office/drawing/2014/main" id="{A7284E3A-3600-49E1-86B7-8D04E8D3075A}"/>
              </a:ext>
            </a:extLst>
          </p:cNvPr>
          <p:cNvSpPr/>
          <p:nvPr/>
        </p:nvSpPr>
        <p:spPr>
          <a:xfrm>
            <a:off x="4649284" y="4806199"/>
            <a:ext cx="7329503" cy="1251301"/>
          </a:xfrm>
          <a:prstGeom prst="curvedUpArrow">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643907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20" y="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pPr>
              <a:spcAft>
                <a:spcPts val="600"/>
              </a:spcAft>
            </a:pPr>
            <a:r>
              <a:rPr lang="en-US" b="1" dirty="0">
                <a:solidFill>
                  <a:schemeClr val="tx1">
                    <a:lumMod val="85000"/>
                    <a:lumOff val="15000"/>
                  </a:schemeClr>
                </a:solidFill>
              </a:rPr>
              <a:t>Environment Preparation </a:t>
            </a:r>
          </a:p>
        </p:txBody>
      </p:sp>
      <p:sp>
        <p:nvSpPr>
          <p:cNvPr id="3" name="Content Placeholder 2">
            <a:extLst>
              <a:ext uri="{FF2B5EF4-FFF2-40B4-BE49-F238E27FC236}">
                <a16:creationId xmlns:a16="http://schemas.microsoft.com/office/drawing/2014/main" id="{4FC84294-F1D6-4228-BFE4-BC2A9CE1C6F4}"/>
              </a:ext>
            </a:extLst>
          </p:cNvPr>
          <p:cNvSpPr>
            <a:spLocks noGrp="1"/>
          </p:cNvSpPr>
          <p:nvPr>
            <p:ph idx="1"/>
          </p:nvPr>
        </p:nvSpPr>
        <p:spPr>
          <a:xfrm>
            <a:off x="838200" y="1825625"/>
            <a:ext cx="8022996" cy="4351338"/>
          </a:xfrm>
        </p:spPr>
        <p:txBody>
          <a:bodyPr>
            <a:normAutofit/>
          </a:bodyPr>
          <a:lstStyle/>
          <a:p>
            <a:r>
              <a:rPr lang="en-US" sz="2200" dirty="0">
                <a:solidFill>
                  <a:srgbClr val="FFFFFF"/>
                </a:solidFill>
                <a:latin typeface="Calibri" panose="020F0502020204030204" pitchFamily="34" charset="0"/>
              </a:rPr>
              <a:t>We need to connect the Python client to the server through any open port. (Port can be chosen as any available port and is set to 2000 by default).</a:t>
            </a:r>
          </a:p>
          <a:p>
            <a:r>
              <a:rPr lang="en-US" sz="2200" dirty="0">
                <a:solidFill>
                  <a:srgbClr val="FFFFFF"/>
                </a:solidFill>
                <a:latin typeface="Calibri" panose="020F0502020204030204" pitchFamily="34" charset="0"/>
              </a:rPr>
              <a:t>The “world” object provides access to all elements of the simulation, including the map, objects within the map, such as buildings, traffic lights, vehicles and pedestrians.</a:t>
            </a:r>
          </a:p>
          <a:p>
            <a:r>
              <a:rPr lang="en-US" sz="2200" dirty="0">
                <a:solidFill>
                  <a:srgbClr val="FFFFFF"/>
                </a:solidFill>
                <a:latin typeface="Calibri" panose="020F0502020204030204" pitchFamily="34" charset="0"/>
              </a:rPr>
              <a:t>Populate our simulation with some vehicles to simulate a real environment with traffic and other road users or non-player characters (NPCs).</a:t>
            </a:r>
          </a:p>
          <a:p>
            <a:r>
              <a:rPr lang="en-US" sz="2200" dirty="0">
                <a:solidFill>
                  <a:srgbClr val="FFFFFF"/>
                </a:solidFill>
                <a:latin typeface="Calibri" panose="020F0502020204030204" pitchFamily="34" charset="0"/>
              </a:rPr>
              <a:t>Spawn our own car “Model 3”</a:t>
            </a:r>
          </a:p>
          <a:p>
            <a:r>
              <a:rPr lang="en-US" sz="2200" dirty="0">
                <a:solidFill>
                  <a:srgbClr val="FFFFFF"/>
                </a:solidFill>
                <a:latin typeface="Calibri" panose="020F0502020204030204" pitchFamily="34" charset="0"/>
              </a:rPr>
              <a:t>Spawn 3 sensors (RGB, Depth, and collision sensors)</a:t>
            </a:r>
          </a:p>
          <a:p>
            <a:r>
              <a:rPr lang="en-US" sz="2200" dirty="0">
                <a:solidFill>
                  <a:srgbClr val="FFFFFF"/>
                </a:solidFill>
                <a:latin typeface="Calibri" panose="020F0502020204030204" pitchFamily="34" charset="0"/>
              </a:rPr>
              <a:t>Attach the sensors to the Model 3</a:t>
            </a:r>
          </a:p>
        </p:txBody>
      </p:sp>
      <p:pic>
        <p:nvPicPr>
          <p:cNvPr id="12290" name="Picture 2" descr="CARLA democratizes autonomous vehicle R&amp;D with free open-source simulator -  Unreal Engine">
            <a:extLst>
              <a:ext uri="{FF2B5EF4-FFF2-40B4-BE49-F238E27FC236}">
                <a16:creationId xmlns:a16="http://schemas.microsoft.com/office/drawing/2014/main" id="{032D1872-01E2-4906-8065-1915190B0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5069" y="2571817"/>
            <a:ext cx="252488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C099F33-963F-4730-9FFD-1850F0608595}"/>
              </a:ext>
            </a:extLst>
          </p:cNvPr>
          <p:cNvPicPr>
            <a:picLocks noChangeAspect="1"/>
          </p:cNvPicPr>
          <p:nvPr/>
        </p:nvPicPr>
        <p:blipFill>
          <a:blip r:embed="rId5"/>
          <a:stretch>
            <a:fillRect/>
          </a:stretch>
        </p:blipFill>
        <p:spPr>
          <a:xfrm>
            <a:off x="9417038" y="292234"/>
            <a:ext cx="2524881" cy="1570835"/>
          </a:xfrm>
          <a:prstGeom prst="rect">
            <a:avLst/>
          </a:prstGeom>
        </p:spPr>
      </p:pic>
      <p:pic>
        <p:nvPicPr>
          <p:cNvPr id="14338" name="Picture 2" descr="Python Programming Tutorials">
            <a:extLst>
              <a:ext uri="{FF2B5EF4-FFF2-40B4-BE49-F238E27FC236}">
                <a16:creationId xmlns:a16="http://schemas.microsoft.com/office/drawing/2014/main" id="{420ECC57-8F1F-4182-AAA1-85447D03F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8452" y="4606128"/>
            <a:ext cx="2682055" cy="1570835"/>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Down 11">
            <a:extLst>
              <a:ext uri="{FF2B5EF4-FFF2-40B4-BE49-F238E27FC236}">
                <a16:creationId xmlns:a16="http://schemas.microsoft.com/office/drawing/2014/main" id="{F0C434D6-01B3-47A2-AFB8-567A4F93E7C4}"/>
              </a:ext>
            </a:extLst>
          </p:cNvPr>
          <p:cNvSpPr/>
          <p:nvPr/>
        </p:nvSpPr>
        <p:spPr>
          <a:xfrm>
            <a:off x="10670535" y="3970271"/>
            <a:ext cx="133064" cy="64647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60AB0538-8FDB-4836-BA89-955DAC9AEADD}"/>
              </a:ext>
            </a:extLst>
          </p:cNvPr>
          <p:cNvSpPr/>
          <p:nvPr/>
        </p:nvSpPr>
        <p:spPr>
          <a:xfrm>
            <a:off x="10637510" y="1899876"/>
            <a:ext cx="133064" cy="64647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0169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3">
            <a:alphaModFix amt="35000"/>
          </a:blip>
          <a:srcRect r="16001" b="1"/>
          <a:stretch/>
        </p:blipFill>
        <p:spPr>
          <a:xfrm>
            <a:off x="0" y="9437"/>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pPr>
              <a:spcAft>
                <a:spcPts val="600"/>
              </a:spcAft>
            </a:pPr>
            <a:r>
              <a:rPr lang="en-US" b="1" dirty="0">
                <a:solidFill>
                  <a:schemeClr val="tx1">
                    <a:lumMod val="85000"/>
                    <a:lumOff val="15000"/>
                  </a:schemeClr>
                </a:solidFill>
              </a:rPr>
              <a:t>Parameters </a:t>
            </a:r>
          </a:p>
        </p:txBody>
      </p:sp>
      <p:sp>
        <p:nvSpPr>
          <p:cNvPr id="3" name="Content Placeholder 2">
            <a:extLst>
              <a:ext uri="{FF2B5EF4-FFF2-40B4-BE49-F238E27FC236}">
                <a16:creationId xmlns:a16="http://schemas.microsoft.com/office/drawing/2014/main" id="{4FC84294-F1D6-4228-BFE4-BC2A9CE1C6F4}"/>
              </a:ext>
            </a:extLst>
          </p:cNvPr>
          <p:cNvSpPr>
            <a:spLocks noGrp="1"/>
          </p:cNvSpPr>
          <p:nvPr>
            <p:ph idx="1"/>
          </p:nvPr>
        </p:nvSpPr>
        <p:spPr>
          <a:xfrm>
            <a:off x="838180" y="1693102"/>
            <a:ext cx="9116505" cy="4867406"/>
          </a:xfrm>
        </p:spPr>
        <p:txBody>
          <a:bodyPr>
            <a:normAutofit fontScale="92500" lnSpcReduction="10000"/>
          </a:bodyPr>
          <a:lstStyle/>
          <a:p>
            <a:r>
              <a:rPr lang="en-US" sz="2200" dirty="0">
                <a:solidFill>
                  <a:srgbClr val="FFFFFF"/>
                </a:solidFill>
                <a:latin typeface="Calibri" panose="020F0502020204030204" pitchFamily="34" charset="0"/>
              </a:rPr>
              <a:t>Goal is to train our “Tesla model3” in CARLA:</a:t>
            </a:r>
          </a:p>
          <a:p>
            <a:pPr>
              <a:buFont typeface="Wingdings" panose="05000000000000000000" pitchFamily="2" charset="2"/>
              <a:buChar char="q"/>
            </a:pPr>
            <a:r>
              <a:rPr lang="en-US" sz="2200" dirty="0">
                <a:solidFill>
                  <a:srgbClr val="FFFFFF"/>
                </a:solidFill>
                <a:latin typeface="Calibri" panose="020F0502020204030204" pitchFamily="34" charset="0"/>
              </a:rPr>
              <a:t>The speed of the car must be 50 km\h, not less.</a:t>
            </a:r>
          </a:p>
          <a:p>
            <a:pPr>
              <a:buFont typeface="Wingdings" panose="05000000000000000000" pitchFamily="2" charset="2"/>
              <a:buChar char="q"/>
            </a:pPr>
            <a:r>
              <a:rPr lang="en-US" sz="2200" dirty="0">
                <a:solidFill>
                  <a:srgbClr val="FFFFFF"/>
                </a:solidFill>
                <a:latin typeface="Calibri" panose="020F0502020204030204" pitchFamily="34" charset="0"/>
              </a:rPr>
              <a:t> Timestep: 50,000*30 = 1,500,000</a:t>
            </a:r>
          </a:p>
          <a:p>
            <a:pPr>
              <a:buFont typeface="Wingdings" panose="05000000000000000000" pitchFamily="2" charset="2"/>
              <a:buChar char="q"/>
            </a:pPr>
            <a:r>
              <a:rPr lang="en-US" sz="2200" dirty="0">
                <a:solidFill>
                  <a:srgbClr val="FFFFFF"/>
                </a:solidFill>
                <a:latin typeface="Calibri" panose="020F0502020204030204" pitchFamily="34" charset="0"/>
              </a:rPr>
              <a:t> Learning hours was from 15-18 hours</a:t>
            </a:r>
          </a:p>
          <a:p>
            <a:pPr>
              <a:buFont typeface="Wingdings" panose="05000000000000000000" pitchFamily="2" charset="2"/>
              <a:buChar char="q"/>
            </a:pPr>
            <a:r>
              <a:rPr lang="en-US" sz="2200" dirty="0">
                <a:solidFill>
                  <a:srgbClr val="FFFFFF"/>
                </a:solidFill>
                <a:latin typeface="Calibri" panose="020F0502020204030204" pitchFamily="34" charset="0"/>
              </a:rPr>
              <a:t> Episode ends after 1 minute or if collision sensor has detected a any collision to any buildings, traffic lights, vehicles, or pedestrians</a:t>
            </a:r>
          </a:p>
          <a:p>
            <a:pPr marL="0" indent="0">
              <a:buNone/>
            </a:pPr>
            <a:endParaRPr lang="en-US" sz="2200" dirty="0">
              <a:solidFill>
                <a:srgbClr val="FFFFFF"/>
              </a:solidFill>
              <a:latin typeface="Calibri" panose="020F0502020204030204" pitchFamily="34" charset="0"/>
            </a:endParaRPr>
          </a:p>
          <a:p>
            <a:pPr marL="457200" indent="-457200">
              <a:buFont typeface="+mj-lt"/>
              <a:buAutoNum type="arabicPeriod"/>
            </a:pPr>
            <a:r>
              <a:rPr lang="en-US" sz="2200" dirty="0">
                <a:solidFill>
                  <a:srgbClr val="FFFFFF"/>
                </a:solidFill>
                <a:latin typeface="Calibri" panose="020F0502020204030204" pitchFamily="34" charset="0"/>
              </a:rPr>
              <a:t>Discrete Actions: Four actions (throttle, brake, left, right).</a:t>
            </a:r>
          </a:p>
          <a:p>
            <a:pPr marL="457200" indent="-457200">
              <a:buFont typeface="+mj-lt"/>
              <a:buAutoNum type="arabicPeriod"/>
            </a:pPr>
            <a:r>
              <a:rPr lang="en-US" sz="2200" dirty="0">
                <a:solidFill>
                  <a:srgbClr val="FFFFFF"/>
                </a:solidFill>
                <a:latin typeface="Calibri" panose="020F0502020204030204" pitchFamily="34" charset="0"/>
              </a:rPr>
              <a:t>States: Is the data collected from the sensors (RGB, Depth, and collision sensors).</a:t>
            </a:r>
          </a:p>
          <a:p>
            <a:pPr marL="457200" indent="-457200">
              <a:buFont typeface="+mj-lt"/>
              <a:buAutoNum type="arabicPeriod"/>
            </a:pPr>
            <a:r>
              <a:rPr lang="en-US" sz="2200" dirty="0">
                <a:solidFill>
                  <a:srgbClr val="FFFFFF"/>
                </a:solidFill>
                <a:latin typeface="Calibri" panose="020F0502020204030204" pitchFamily="34" charset="0"/>
              </a:rPr>
              <a:t>Rewards: </a:t>
            </a:r>
          </a:p>
          <a:p>
            <a:pPr>
              <a:buFont typeface="Wingdings" panose="05000000000000000000" pitchFamily="2" charset="2"/>
              <a:buChar char="§"/>
            </a:pPr>
            <a:r>
              <a:rPr lang="en-US" sz="2200" dirty="0">
                <a:solidFill>
                  <a:srgbClr val="FFFFFF"/>
                </a:solidFill>
                <a:latin typeface="Calibri" panose="020F0502020204030204" pitchFamily="34" charset="0"/>
              </a:rPr>
              <a:t>Crashing pedestrians : [-200]</a:t>
            </a:r>
          </a:p>
          <a:p>
            <a:pPr>
              <a:buFont typeface="Wingdings" panose="05000000000000000000" pitchFamily="2" charset="2"/>
              <a:buChar char="§"/>
            </a:pPr>
            <a:r>
              <a:rPr lang="en-US" sz="2200" dirty="0">
                <a:solidFill>
                  <a:srgbClr val="FFFFFF"/>
                </a:solidFill>
                <a:latin typeface="Calibri" panose="020F0502020204030204" pitchFamily="34" charset="0"/>
              </a:rPr>
              <a:t>Speed less than 50 km\h: [-1]</a:t>
            </a:r>
          </a:p>
          <a:p>
            <a:pPr>
              <a:buFont typeface="Wingdings" panose="05000000000000000000" pitchFamily="2" charset="2"/>
              <a:buChar char="§"/>
            </a:pPr>
            <a:r>
              <a:rPr lang="en-US" sz="2200" dirty="0">
                <a:solidFill>
                  <a:srgbClr val="FFFFFF"/>
                </a:solidFill>
                <a:latin typeface="Calibri" panose="020F0502020204030204" pitchFamily="34" charset="0"/>
              </a:rPr>
              <a:t>Speed more than 50 km\h: [+1]</a:t>
            </a:r>
          </a:p>
          <a:p>
            <a:endParaRPr lang="en-US" sz="2200" dirty="0">
              <a:solidFill>
                <a:srgbClr val="FFFFFF"/>
              </a:solidFill>
              <a:latin typeface="Calibri" panose="020F0502020204030204" pitchFamily="34" charset="0"/>
            </a:endParaRPr>
          </a:p>
          <a:p>
            <a:endParaRPr lang="en-US" sz="2200" dirty="0">
              <a:solidFill>
                <a:srgbClr val="FFFFFF"/>
              </a:solidFill>
              <a:latin typeface="Calibri" panose="020F0502020204030204" pitchFamily="34" charset="0"/>
            </a:endParaRPr>
          </a:p>
        </p:txBody>
      </p:sp>
    </p:spTree>
    <p:extLst>
      <p:ext uri="{BB962C8B-B14F-4D97-AF65-F5344CB8AC3E}">
        <p14:creationId xmlns:p14="http://schemas.microsoft.com/office/powerpoint/2010/main" val="32030516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CF572EF3-4585-45B1-9298-E9B4D143C230}"/>
              </a:ext>
            </a:extLst>
          </p:cNvPr>
          <p:cNvPicPr>
            <a:picLocks noChangeAspect="1"/>
          </p:cNvPicPr>
          <p:nvPr/>
        </p:nvPicPr>
        <p:blipFill rotWithShape="1">
          <a:blip r:embed="rId7">
            <a:alphaModFix amt="35000"/>
          </a:blip>
          <a:srcRect r="16001" b="1"/>
          <a:stretch/>
        </p:blipFill>
        <p:spPr>
          <a:xfrm>
            <a:off x="0" y="10"/>
            <a:ext cx="12191980" cy="6857990"/>
          </a:xfrm>
          <a:prstGeom prst="rect">
            <a:avLst/>
          </a:prstGeom>
        </p:spPr>
      </p:pic>
      <p:sp>
        <p:nvSpPr>
          <p:cNvPr id="2" name="Title 1">
            <a:extLst>
              <a:ext uri="{FF2B5EF4-FFF2-40B4-BE49-F238E27FC236}">
                <a16:creationId xmlns:a16="http://schemas.microsoft.com/office/drawing/2014/main" id="{7CF5FCD5-D6B2-41AE-835D-952958C289F2}"/>
              </a:ext>
            </a:extLst>
          </p:cNvPr>
          <p:cNvSpPr>
            <a:spLocks noGrp="1"/>
          </p:cNvSpPr>
          <p:nvPr>
            <p:ph type="title"/>
          </p:nvPr>
        </p:nvSpPr>
        <p:spPr>
          <a:xfrm>
            <a:off x="838200" y="365125"/>
            <a:ext cx="10515600" cy="1325563"/>
          </a:xfrm>
        </p:spPr>
        <p:txBody>
          <a:bodyPr>
            <a:normAutofit/>
          </a:bodyPr>
          <a:lstStyle/>
          <a:p>
            <a:pPr>
              <a:spcAft>
                <a:spcPts val="600"/>
              </a:spcAft>
            </a:pPr>
            <a:r>
              <a:rPr lang="en-US" b="1" dirty="0">
                <a:solidFill>
                  <a:schemeClr val="tx1">
                    <a:lumMod val="85000"/>
                    <a:lumOff val="15000"/>
                  </a:schemeClr>
                </a:solidFill>
              </a:rPr>
              <a:t>Tests </a:t>
            </a:r>
          </a:p>
        </p:txBody>
      </p:sp>
      <p:sp>
        <p:nvSpPr>
          <p:cNvPr id="3" name="Content Placeholder 2">
            <a:extLst>
              <a:ext uri="{FF2B5EF4-FFF2-40B4-BE49-F238E27FC236}">
                <a16:creationId xmlns:a16="http://schemas.microsoft.com/office/drawing/2014/main" id="{4FC84294-F1D6-4228-BFE4-BC2A9CE1C6F4}"/>
              </a:ext>
            </a:extLst>
          </p:cNvPr>
          <p:cNvSpPr>
            <a:spLocks noGrp="1"/>
          </p:cNvSpPr>
          <p:nvPr>
            <p:ph idx="1"/>
          </p:nvPr>
        </p:nvSpPr>
        <p:spPr>
          <a:xfrm>
            <a:off x="696778" y="1556777"/>
            <a:ext cx="6141612" cy="4867406"/>
          </a:xfrm>
        </p:spPr>
        <p:txBody>
          <a:bodyPr>
            <a:normAutofit fontScale="92500" lnSpcReduction="10000"/>
          </a:bodyPr>
          <a:lstStyle/>
          <a:p>
            <a:r>
              <a:rPr lang="en-US" sz="2200" b="1" i="1" u="sng" dirty="0">
                <a:solidFill>
                  <a:srgbClr val="FFFFFF"/>
                </a:solidFill>
                <a:latin typeface="Calibri" panose="020F0502020204030204" pitchFamily="34" charset="0"/>
              </a:rPr>
              <a:t>Day 1:</a:t>
            </a:r>
          </a:p>
          <a:p>
            <a:pPr>
              <a:buFont typeface="Wingdings" panose="05000000000000000000" pitchFamily="2" charset="2"/>
              <a:buChar char="Ø"/>
            </a:pPr>
            <a:r>
              <a:rPr lang="en-US" sz="2200" dirty="0">
                <a:solidFill>
                  <a:srgbClr val="FFFFFF"/>
                </a:solidFill>
                <a:latin typeface="Calibri" panose="020F0502020204030204" pitchFamily="34" charset="0"/>
              </a:rPr>
              <a:t> No results </a:t>
            </a:r>
          </a:p>
          <a:p>
            <a:pPr>
              <a:buFont typeface="Wingdings" panose="05000000000000000000" pitchFamily="2" charset="2"/>
              <a:buChar char="Ø"/>
            </a:pPr>
            <a:r>
              <a:rPr lang="en-US" sz="2200" dirty="0">
                <a:solidFill>
                  <a:srgbClr val="FFFFFF"/>
                </a:solidFill>
                <a:latin typeface="Calibri" panose="020F0502020204030204" pitchFamily="34" charset="0"/>
              </a:rPr>
              <a:t> DQN algorithm takes a lot of storage, memory, and a lot of time for calculating the Q-learning values. </a:t>
            </a:r>
          </a:p>
          <a:p>
            <a:pPr>
              <a:buFont typeface="Wingdings" panose="05000000000000000000" pitchFamily="2" charset="2"/>
              <a:buChar char="Ø"/>
            </a:pPr>
            <a:r>
              <a:rPr lang="en-US" sz="2200" dirty="0">
                <a:solidFill>
                  <a:srgbClr val="FFFFFF"/>
                </a:solidFill>
                <a:latin typeface="Calibri" panose="020F0502020204030204" pitchFamily="34" charset="0"/>
              </a:rPr>
              <a:t> After 7-hours learning </a:t>
            </a:r>
          </a:p>
          <a:p>
            <a:pPr>
              <a:buFont typeface="Wingdings" panose="05000000000000000000" pitchFamily="2" charset="2"/>
              <a:buChar char="Ø"/>
            </a:pPr>
            <a:r>
              <a:rPr lang="en-US" sz="2200" dirty="0">
                <a:solidFill>
                  <a:srgbClr val="FFFFFF"/>
                </a:solidFill>
                <a:latin typeface="Calibri" panose="020F0502020204030204" pitchFamily="34" charset="0"/>
              </a:rPr>
              <a:t> Speed about 50 km\h (+1)</a:t>
            </a:r>
          </a:p>
          <a:p>
            <a:pPr>
              <a:buFont typeface="Wingdings" panose="05000000000000000000" pitchFamily="2" charset="2"/>
              <a:buChar char="Ø"/>
            </a:pPr>
            <a:r>
              <a:rPr lang="en-US" sz="2200" dirty="0">
                <a:solidFill>
                  <a:srgbClr val="FFFFFF"/>
                </a:solidFill>
                <a:latin typeface="Calibri" panose="020F0502020204030204" pitchFamily="34" charset="0"/>
              </a:rPr>
              <a:t> Collision (-200)</a:t>
            </a:r>
            <a:endParaRPr lang="en-US" sz="500" dirty="0">
              <a:solidFill>
                <a:srgbClr val="FFFFFF"/>
              </a:solidFill>
              <a:latin typeface="Calibri" panose="020F0502020204030204" pitchFamily="34" charset="0"/>
            </a:endParaRPr>
          </a:p>
          <a:p>
            <a:r>
              <a:rPr lang="en-US" sz="2200" b="1" i="1" u="sng" dirty="0">
                <a:solidFill>
                  <a:srgbClr val="FFFFFF"/>
                </a:solidFill>
                <a:latin typeface="Calibri" panose="020F0502020204030204" pitchFamily="34" charset="0"/>
              </a:rPr>
              <a:t>Day 2:  </a:t>
            </a:r>
          </a:p>
          <a:p>
            <a:pPr>
              <a:buFont typeface="Wingdings" panose="05000000000000000000" pitchFamily="2" charset="2"/>
              <a:buChar char="Ø"/>
            </a:pPr>
            <a:r>
              <a:rPr lang="en-US" sz="2200" dirty="0">
                <a:solidFill>
                  <a:srgbClr val="FFFFFF"/>
                </a:solidFill>
                <a:latin typeface="Calibri" panose="020F0502020204030204" pitchFamily="34" charset="0"/>
              </a:rPr>
              <a:t>PPO algorithms : it achieves the maximum reward in less steps and with very less variance. It even takes less time to train. </a:t>
            </a:r>
          </a:p>
          <a:p>
            <a:pPr>
              <a:buFont typeface="Wingdings" panose="05000000000000000000" pitchFamily="2" charset="2"/>
              <a:buChar char="Ø"/>
            </a:pPr>
            <a:r>
              <a:rPr lang="en-US" sz="2200" dirty="0">
                <a:solidFill>
                  <a:srgbClr val="FFFFFF"/>
                </a:solidFill>
                <a:latin typeface="Calibri" panose="020F0502020204030204" pitchFamily="34" charset="0"/>
              </a:rPr>
              <a:t>The vehicle learned that collisions means -200 from the environment. Therefore,  it started to move in circles to avoid crashing, although it takes ( -1) for each step because speed is less than 50 km\h </a:t>
            </a:r>
          </a:p>
        </p:txBody>
      </p:sp>
      <p:pic>
        <p:nvPicPr>
          <p:cNvPr id="4" name="1">
            <a:hlinkClick r:id="" action="ppaction://media"/>
            <a:extLst>
              <a:ext uri="{FF2B5EF4-FFF2-40B4-BE49-F238E27FC236}">
                <a16:creationId xmlns:a16="http://schemas.microsoft.com/office/drawing/2014/main" id="{9F6BD7B3-0F42-4888-A386-6E88812A559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123799" y="169387"/>
            <a:ext cx="4924174" cy="2774780"/>
          </a:xfrm>
          <a:prstGeom prst="rect">
            <a:avLst/>
          </a:prstGeom>
        </p:spPr>
      </p:pic>
      <p:pic>
        <p:nvPicPr>
          <p:cNvPr id="5" name="2">
            <a:hlinkClick r:id="" action="ppaction://media"/>
            <a:extLst>
              <a:ext uri="{FF2B5EF4-FFF2-40B4-BE49-F238E27FC236}">
                <a16:creationId xmlns:a16="http://schemas.microsoft.com/office/drawing/2014/main" id="{3940EF2B-6F1C-4DAD-AB49-2B90F6287F1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flipH="1">
            <a:off x="7108631" y="3429000"/>
            <a:ext cx="4939342" cy="2774780"/>
          </a:xfrm>
          <a:prstGeom prst="rect">
            <a:avLst/>
          </a:prstGeom>
        </p:spPr>
      </p:pic>
    </p:spTree>
    <p:extLst>
      <p:ext uri="{BB962C8B-B14F-4D97-AF65-F5344CB8AC3E}">
        <p14:creationId xmlns:p14="http://schemas.microsoft.com/office/powerpoint/2010/main" val="31337348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7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5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2718</TotalTime>
  <Words>1340</Words>
  <Application>Microsoft Office PowerPoint</Application>
  <PresentationFormat>Widescreen</PresentationFormat>
  <Paragraphs>147</Paragraphs>
  <Slides>16</Slides>
  <Notes>14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Deep Reinforcement Learning and Cybersecurity for Self Driving Cars</vt:lpstr>
      <vt:lpstr>Outline </vt:lpstr>
      <vt:lpstr>Problem Statements </vt:lpstr>
      <vt:lpstr>Methodology</vt:lpstr>
      <vt:lpstr>Methodology</vt:lpstr>
      <vt:lpstr>Markov Decision Process</vt:lpstr>
      <vt:lpstr>Environment Preparation </vt:lpstr>
      <vt:lpstr>Parameters </vt:lpstr>
      <vt:lpstr>Tests </vt:lpstr>
      <vt:lpstr>Cybersecurity</vt:lpstr>
      <vt:lpstr>Problem Statements </vt:lpstr>
      <vt:lpstr>Methodology</vt:lpstr>
      <vt:lpstr>Proposed G-IDS Framework</vt:lpstr>
      <vt:lpstr>Results</vt:lpstr>
      <vt:lpstr>Future Work</vt:lpstr>
      <vt:lpstr>Thank you for Listening 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Reinforcement Learning and Cybersecurity for Self Driving Cars</dc:title>
  <dc:creator>Mohamed Selim Labib Abdelrhman Korium</dc:creator>
  <cp:lastModifiedBy>Mohamed Korium (LUT)</cp:lastModifiedBy>
  <cp:revision>124</cp:revision>
  <dcterms:created xsi:type="dcterms:W3CDTF">2022-06-05T07:55:32Z</dcterms:created>
  <dcterms:modified xsi:type="dcterms:W3CDTF">2025-09-02T10:39:45Z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306014c-c088-4a50-b503-4830bda7971c_Enabled">
    <vt:lpwstr>true</vt:lpwstr>
  </property>
  <property fmtid="{D5CDD505-2E9C-101B-9397-08002B2CF9AE}" pid="3" name="MSIP_Label_4306014c-c088-4a50-b503-4830bda7971c_SetDate">
    <vt:lpwstr>2025-08-14T23:47:53Z</vt:lpwstr>
  </property>
  <property fmtid="{D5CDD505-2E9C-101B-9397-08002B2CF9AE}" pid="4" name="MSIP_Label_4306014c-c088-4a50-b503-4830bda7971c_Method">
    <vt:lpwstr>Standard</vt:lpwstr>
  </property>
  <property fmtid="{D5CDD505-2E9C-101B-9397-08002B2CF9AE}" pid="5" name="MSIP_Label_4306014c-c088-4a50-b503-4830bda7971c_Name">
    <vt:lpwstr>Muu tieto - Other information (3Y)</vt:lpwstr>
  </property>
  <property fmtid="{D5CDD505-2E9C-101B-9397-08002B2CF9AE}" pid="6" name="MSIP_Label_4306014c-c088-4a50-b503-4830bda7971c_SiteId">
    <vt:lpwstr>9d97530e-8f27-4137-a2a9-5cb4dcf26f2e</vt:lpwstr>
  </property>
  <property fmtid="{D5CDD505-2E9C-101B-9397-08002B2CF9AE}" pid="7" name="MSIP_Label_4306014c-c088-4a50-b503-4830bda7971c_ActionId">
    <vt:lpwstr>4b1343a7-db38-47e0-9ff1-a3cbe3e4ffb1</vt:lpwstr>
  </property>
  <property fmtid="{D5CDD505-2E9C-101B-9397-08002B2CF9AE}" pid="8" name="MSIP_Label_4306014c-c088-4a50-b503-4830bda7971c_ContentBits">
    <vt:lpwstr>2</vt:lpwstr>
  </property>
  <property fmtid="{D5CDD505-2E9C-101B-9397-08002B2CF9AE}" pid="9" name="MSIP_Label_4306014c-c088-4a50-b503-4830bda7971c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LUT Group Confidential - Other information (3Y)</vt:lpwstr>
  </property>
</Properties>
</file>